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s/slide139.xml" ContentType="application/vnd.openxmlformats-officedocument.presentationml.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401"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54" r:id="rId98"/>
    <p:sldId id="355" r:id="rId99"/>
    <p:sldId id="356" r:id="rId100"/>
    <p:sldId id="357" r:id="rId101"/>
    <p:sldId id="358" r:id="rId102"/>
    <p:sldId id="359" r:id="rId103"/>
    <p:sldId id="360" r:id="rId104"/>
    <p:sldId id="361" r:id="rId105"/>
    <p:sldId id="362" r:id="rId106"/>
    <p:sldId id="363" r:id="rId107"/>
    <p:sldId id="364" r:id="rId108"/>
    <p:sldId id="365" r:id="rId109"/>
    <p:sldId id="366" r:id="rId110"/>
    <p:sldId id="367" r:id="rId111"/>
    <p:sldId id="368" r:id="rId112"/>
    <p:sldId id="369" r:id="rId113"/>
    <p:sldId id="370" r:id="rId114"/>
    <p:sldId id="371" r:id="rId115"/>
    <p:sldId id="372" r:id="rId116"/>
    <p:sldId id="373" r:id="rId117"/>
    <p:sldId id="374" r:id="rId118"/>
    <p:sldId id="375" r:id="rId119"/>
    <p:sldId id="376" r:id="rId120"/>
    <p:sldId id="377" r:id="rId121"/>
    <p:sldId id="378" r:id="rId122"/>
    <p:sldId id="379" r:id="rId123"/>
    <p:sldId id="380" r:id="rId124"/>
    <p:sldId id="381" r:id="rId125"/>
    <p:sldId id="382" r:id="rId126"/>
    <p:sldId id="383" r:id="rId127"/>
    <p:sldId id="384" r:id="rId128"/>
    <p:sldId id="385" r:id="rId129"/>
    <p:sldId id="386" r:id="rId130"/>
    <p:sldId id="387" r:id="rId131"/>
    <p:sldId id="388" r:id="rId132"/>
    <p:sldId id="389" r:id="rId133"/>
    <p:sldId id="390" r:id="rId134"/>
    <p:sldId id="391" r:id="rId135"/>
    <p:sldId id="392" r:id="rId136"/>
    <p:sldId id="393" r:id="rId137"/>
    <p:sldId id="394" r:id="rId138"/>
    <p:sldId id="395" r:id="rId139"/>
    <p:sldId id="396" r:id="rId140"/>
    <p:sldId id="397" r:id="rId141"/>
    <p:sldId id="398" r:id="rId142"/>
    <p:sldId id="399" r:id="rId1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267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45"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166F1F-CE9B-4651-A6AA-CD717754106B}" type="datetimeFigureOut">
              <a:rPr lang="en-US" smtClean="0"/>
              <a:pPr/>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21451-1387-4CA6-816F-3879F97B5CB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166F1F-CE9B-4651-A6AA-CD717754106B}" type="datetimeFigureOut">
              <a:rPr lang="en-US" smtClean="0"/>
              <a:pPr/>
              <a:t>2/28/2020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021451-1387-4CA6-816F-3879F97B5CB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8267E"/>
        </a:solidFill>
        <a:effectLst/>
      </p:bgPr>
    </p:bg>
    <p:spTree>
      <p:nvGrpSpPr>
        <p:cNvPr id="1" name=""/>
        <p:cNvGrpSpPr/>
        <p:nvPr/>
      </p:nvGrpSpPr>
      <p:grpSpPr>
        <a:xfrm>
          <a:off x="0" y="0"/>
          <a:ext cx="0" cy="0"/>
          <a:chOff x="0" y="0"/>
          <a:chExt cx="0" cy="0"/>
        </a:xfrm>
      </p:grpSpPr>
      <p:sp>
        <p:nvSpPr>
          <p:cNvPr id="2" name="Object 1"/>
          <p:cNvSpPr txBox="1"/>
          <p:nvPr/>
        </p:nvSpPr>
        <p:spPr>
          <a:xfrm>
            <a:off x="457200" y="2829000"/>
            <a:ext cx="8229600" cy="1743000"/>
          </a:xfrm>
          <a:prstGeom prst="rect">
            <a:avLst/>
          </a:prstGeom>
          <a:noFill/>
        </p:spPr>
        <p:txBody>
          <a:bodyPr wrap="square" rtlCol="0"/>
          <a:lstStyle/>
          <a:p>
            <a:pPr algn="ctr"/>
            <a:r>
              <a:rPr lang="en-US" sz="4800" dirty="0" smtClean="0">
                <a:solidFill>
                  <a:schemeClr val="bg1"/>
                </a:solidFill>
                <a:latin typeface="Helvetica Neue" pitchFamily="34" charset="0"/>
                <a:cs typeface="Helvetica Neue" pitchFamily="34" charset="0"/>
              </a:rPr>
              <a:t>Student Survey</a:t>
            </a:r>
          </a:p>
          <a:p>
            <a:pPr algn="ctr"/>
            <a:r>
              <a:rPr lang="en-US" sz="4800" dirty="0" smtClean="0">
                <a:solidFill>
                  <a:schemeClr val="bg1"/>
                </a:solidFill>
                <a:latin typeface="Helvetica Neue" pitchFamily="34" charset="0"/>
              </a:rPr>
              <a:t>Results</a:t>
            </a:r>
            <a:endParaRPr lang="en-US" sz="4800" dirty="0">
              <a:solidFill>
                <a:schemeClr val="bg1"/>
              </a:solidFill>
            </a:endParaRPr>
          </a:p>
        </p:txBody>
      </p:sp>
      <p:sp>
        <p:nvSpPr>
          <p:cNvPr id="3" name="Object 2"/>
          <p:cNvSpPr txBox="1"/>
          <p:nvPr/>
        </p:nvSpPr>
        <p:spPr>
          <a:xfrm>
            <a:off x="457200" y="5000000"/>
            <a:ext cx="8229600" cy="369332"/>
          </a:xfrm>
          <a:prstGeom prst="rect">
            <a:avLst/>
          </a:prstGeom>
          <a:noFill/>
        </p:spPr>
        <p:txBody>
          <a:bodyPr wrap="square" rtlCol="0"/>
          <a:lstStyle/>
          <a:p>
            <a:pPr algn="ctr"/>
            <a:r>
              <a:rPr lang="en-US" sz="1400" dirty="0" smtClean="0">
                <a:solidFill>
                  <a:srgbClr val="7F7F7F"/>
                </a:solidFill>
                <a:latin typeface="Helvetica" pitchFamily="34" charset="0"/>
                <a:cs typeface="Helvetica" pitchFamily="34" charset="0"/>
              </a:rPr>
              <a:t>2020</a:t>
            </a:r>
            <a:endParaRPr lang="en-US" sz="1400" dirty="0"/>
          </a:p>
        </p:txBody>
      </p:sp>
      <p:pic>
        <p:nvPicPr>
          <p:cNvPr id="5" name="Picture 4" descr="inner-logo.png"/>
          <p:cNvPicPr>
            <a:picLocks noChangeAspect="1"/>
          </p:cNvPicPr>
          <p:nvPr/>
        </p:nvPicPr>
        <p:blipFill>
          <a:blip r:embed="rId2" cstate="print"/>
          <a:stretch>
            <a:fillRect/>
          </a:stretch>
        </p:blipFill>
        <p:spPr>
          <a:xfrm>
            <a:off x="2438400" y="914400"/>
            <a:ext cx="3809524" cy="118095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Q5 - Boys and girls are treated equally well.</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Q46 - My spiritual growth in strengthened by our chapel program.</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Q46 - My spiritual growth in strengthened by our chapel program.</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My spiritual growth in strengthened by our chapel program.</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7.66</a:t>
                      </a:r>
                      <a:endParaRPr lang="en-US" sz="1600" dirty="0"/>
                    </a:p>
                  </a:txBody>
                  <a:tcPr/>
                </a:tc>
                <a:tc>
                  <a:txBody>
                    <a:bodyPr/>
                    <a:lstStyle/>
                    <a:p>
                      <a:r>
                        <a:rPr lang="en-US" sz="1600" dirty="0" smtClean="0"/>
                        <a:t>1.32</a:t>
                      </a:r>
                      <a:endParaRPr lang="en-US" sz="1600" dirty="0"/>
                    </a:p>
                  </a:txBody>
                  <a:tcPr/>
                </a:tc>
                <a:tc>
                  <a:txBody>
                    <a:bodyPr/>
                    <a:lstStyle/>
                    <a:p>
                      <a:r>
                        <a:rPr lang="en-US" sz="1600" dirty="0" smtClean="0"/>
                        <a:t>1.75</a:t>
                      </a:r>
                      <a:endParaRPr lang="en-US" sz="1600" dirty="0"/>
                    </a:p>
                  </a:txBody>
                  <a:tcPr/>
                </a:tc>
                <a:tc>
                  <a:txBody>
                    <a:bodyPr/>
                    <a:lstStyle/>
                    <a:p>
                      <a:r>
                        <a:rPr lang="en-US" sz="1600" dirty="0" smtClean="0"/>
                        <a:t>204</a:t>
                      </a:r>
                      <a:endParaRPr lang="en-US" sz="1600" dirty="0"/>
                    </a:p>
                  </a:txBody>
                  <a:tcPr/>
                </a:tc>
              </a:tr>
            </a:tbl>
          </a:graphicData>
        </a:graphic>
      </p:graphicFrame>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Q46 - My spiritual growth in strengthened by our chapel program.</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23.04%</a:t>
                      </a:r>
                      <a:endParaRPr lang="en-US" sz="1600" dirty="0"/>
                    </a:p>
                  </a:txBody>
                  <a:tcPr/>
                </a:tc>
                <a:tc>
                  <a:txBody>
                    <a:bodyPr/>
                    <a:lstStyle/>
                    <a:p>
                      <a:r>
                        <a:rPr lang="en-US" sz="1600" dirty="0" smtClean="0"/>
                        <a:t>47</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28.92%</a:t>
                      </a:r>
                      <a:endParaRPr lang="en-US" sz="1600" dirty="0"/>
                    </a:p>
                  </a:txBody>
                  <a:tcPr/>
                </a:tc>
                <a:tc>
                  <a:txBody>
                    <a:bodyPr/>
                    <a:lstStyle/>
                    <a:p>
                      <a:r>
                        <a:rPr lang="en-US" sz="1600" dirty="0" smtClean="0"/>
                        <a:t>59</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19.12%</a:t>
                      </a:r>
                      <a:endParaRPr lang="en-US" sz="1600" dirty="0"/>
                    </a:p>
                  </a:txBody>
                  <a:tcPr/>
                </a:tc>
                <a:tc>
                  <a:txBody>
                    <a:bodyPr/>
                    <a:lstStyle/>
                    <a:p>
                      <a:r>
                        <a:rPr lang="en-US" sz="1600" dirty="0" smtClean="0"/>
                        <a:t>39</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16.67%</a:t>
                      </a:r>
                      <a:endParaRPr lang="en-US" sz="1600" dirty="0"/>
                    </a:p>
                  </a:txBody>
                  <a:tcPr/>
                </a:tc>
                <a:tc>
                  <a:txBody>
                    <a:bodyPr/>
                    <a:lstStyle/>
                    <a:p>
                      <a:r>
                        <a:rPr lang="en-US" sz="1600" dirty="0" smtClean="0"/>
                        <a:t>34</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12.25%</a:t>
                      </a:r>
                      <a:endParaRPr lang="en-US" sz="1600" dirty="0"/>
                    </a:p>
                  </a:txBody>
                  <a:tcPr/>
                </a:tc>
                <a:tc>
                  <a:txBody>
                    <a:bodyPr/>
                    <a:lstStyle/>
                    <a:p>
                      <a:r>
                        <a:rPr lang="en-US" sz="1600" dirty="0" smtClean="0"/>
                        <a:t>25</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204</a:t>
                      </a:r>
                      <a:endParaRPr lang="en-US" sz="1600" dirty="0"/>
                    </a:p>
                  </a:txBody>
                  <a:tcPr/>
                </a:tc>
              </a:tr>
            </a:tbl>
          </a:graphicData>
        </a:graphic>
      </p:graphicFrame>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Q45 - Faculty, staff and administrators encourage my spiritual growth outside of chapel time.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Q45 - Faculty, staff and administrators encourage my spiritual growth outside of chapel time.</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Faculty, staff and administrators encourage my spiritual growth outside of chapel time.</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7.29</a:t>
                      </a:r>
                      <a:endParaRPr lang="en-US" sz="1600" dirty="0"/>
                    </a:p>
                  </a:txBody>
                  <a:tcPr/>
                </a:tc>
                <a:tc>
                  <a:txBody>
                    <a:bodyPr/>
                    <a:lstStyle/>
                    <a:p>
                      <a:r>
                        <a:rPr lang="en-US" sz="1600" dirty="0" smtClean="0"/>
                        <a:t>1.07</a:t>
                      </a:r>
                      <a:endParaRPr lang="en-US" sz="1600" dirty="0"/>
                    </a:p>
                  </a:txBody>
                  <a:tcPr/>
                </a:tc>
                <a:tc>
                  <a:txBody>
                    <a:bodyPr/>
                    <a:lstStyle/>
                    <a:p>
                      <a:r>
                        <a:rPr lang="en-US" sz="1600" dirty="0" smtClean="0"/>
                        <a:t>1.15</a:t>
                      </a:r>
                      <a:endParaRPr lang="en-US" sz="1600" dirty="0"/>
                    </a:p>
                  </a:txBody>
                  <a:tcPr/>
                </a:tc>
                <a:tc>
                  <a:txBody>
                    <a:bodyPr/>
                    <a:lstStyle/>
                    <a:p>
                      <a:r>
                        <a:rPr lang="en-US" sz="1600" dirty="0" smtClean="0"/>
                        <a:t>207</a:t>
                      </a:r>
                      <a:endParaRPr lang="en-US" sz="1600" dirty="0"/>
                    </a:p>
                  </a:txBody>
                  <a:tcPr/>
                </a:tc>
              </a:tr>
            </a:tbl>
          </a:graphicData>
        </a:graphic>
      </p:graphicFrame>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Q45 - Faculty, staff and administrators encourage my spiritual growth outside of chapel time.</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25.60%</a:t>
                      </a:r>
                      <a:endParaRPr lang="en-US" sz="1600" dirty="0"/>
                    </a:p>
                  </a:txBody>
                  <a:tcPr/>
                </a:tc>
                <a:tc>
                  <a:txBody>
                    <a:bodyPr/>
                    <a:lstStyle/>
                    <a:p>
                      <a:r>
                        <a:rPr lang="en-US" sz="1600" dirty="0" smtClean="0"/>
                        <a:t>53</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38.16%</a:t>
                      </a:r>
                      <a:endParaRPr lang="en-US" sz="1600" dirty="0"/>
                    </a:p>
                  </a:txBody>
                  <a:tcPr/>
                </a:tc>
                <a:tc>
                  <a:txBody>
                    <a:bodyPr/>
                    <a:lstStyle/>
                    <a:p>
                      <a:r>
                        <a:rPr lang="en-US" sz="1600" dirty="0" smtClean="0"/>
                        <a:t>79</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19.81%</a:t>
                      </a:r>
                      <a:endParaRPr lang="en-US" sz="1600" dirty="0"/>
                    </a:p>
                  </a:txBody>
                  <a:tcPr/>
                </a:tc>
                <a:tc>
                  <a:txBody>
                    <a:bodyPr/>
                    <a:lstStyle/>
                    <a:p>
                      <a:r>
                        <a:rPr lang="en-US" sz="1600" dirty="0" smtClean="0"/>
                        <a:t>41</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14.01%</a:t>
                      </a:r>
                      <a:endParaRPr lang="en-US" sz="1600" dirty="0"/>
                    </a:p>
                  </a:txBody>
                  <a:tcPr/>
                </a:tc>
                <a:tc>
                  <a:txBody>
                    <a:bodyPr/>
                    <a:lstStyle/>
                    <a:p>
                      <a:r>
                        <a:rPr lang="en-US" sz="1600" dirty="0" smtClean="0"/>
                        <a:t>29</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2.42%</a:t>
                      </a:r>
                      <a:endParaRPr lang="en-US" sz="1600" dirty="0"/>
                    </a:p>
                  </a:txBody>
                  <a:tcPr/>
                </a:tc>
                <a:tc>
                  <a:txBody>
                    <a:bodyPr/>
                    <a:lstStyle/>
                    <a:p>
                      <a:r>
                        <a:rPr lang="en-US" sz="1600" dirty="0" smtClean="0"/>
                        <a:t>5</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207</a:t>
                      </a:r>
                      <a:endParaRPr lang="en-US" sz="1600" dirty="0"/>
                    </a:p>
                  </a:txBody>
                  <a:tcPr/>
                </a:tc>
              </a:tr>
            </a:tbl>
          </a:graphicData>
        </a:graphic>
      </p:graphicFrame>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Q48 - MCS offers adequate opportunities for involvement in extra-curricular activities, if I am interested.</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Q48 - MCS offers adequate opportunities for involvement in extra-curricular activities, if I am interested.</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MCS offers adequate opportunities for involvement in extra-curricular activities, if I am interested.</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7.56</a:t>
                      </a:r>
                      <a:endParaRPr lang="en-US" sz="1600" dirty="0"/>
                    </a:p>
                  </a:txBody>
                  <a:tcPr/>
                </a:tc>
                <a:tc>
                  <a:txBody>
                    <a:bodyPr/>
                    <a:lstStyle/>
                    <a:p>
                      <a:r>
                        <a:rPr lang="en-US" sz="1600" dirty="0" smtClean="0"/>
                        <a:t>1.33</a:t>
                      </a:r>
                      <a:endParaRPr lang="en-US" sz="1600" dirty="0"/>
                    </a:p>
                  </a:txBody>
                  <a:tcPr/>
                </a:tc>
                <a:tc>
                  <a:txBody>
                    <a:bodyPr/>
                    <a:lstStyle/>
                    <a:p>
                      <a:r>
                        <a:rPr lang="en-US" sz="1600" dirty="0" smtClean="0"/>
                        <a:t>1.76</a:t>
                      </a:r>
                      <a:endParaRPr lang="en-US" sz="1600" dirty="0"/>
                    </a:p>
                  </a:txBody>
                  <a:tcPr/>
                </a:tc>
                <a:tc>
                  <a:txBody>
                    <a:bodyPr/>
                    <a:lstStyle/>
                    <a:p>
                      <a:r>
                        <a:rPr lang="en-US" sz="1600" dirty="0" smtClean="0"/>
                        <a:t>203</a:t>
                      </a:r>
                      <a:endParaRPr lang="en-US" sz="1600" dirty="0"/>
                    </a:p>
                  </a:txBody>
                  <a:tcPr/>
                </a:tc>
              </a:tr>
            </a:tbl>
          </a:graphicData>
        </a:graphic>
      </p:graphicFrame>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Q48 - MCS offers adequate opportunities for involvement in extra-curricular activities, if I am interested.</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25.62%</a:t>
                      </a:r>
                      <a:endParaRPr lang="en-US" sz="1600" dirty="0"/>
                    </a:p>
                  </a:txBody>
                  <a:tcPr/>
                </a:tc>
                <a:tc>
                  <a:txBody>
                    <a:bodyPr/>
                    <a:lstStyle/>
                    <a:p>
                      <a:r>
                        <a:rPr lang="en-US" sz="1600" dirty="0" smtClean="0"/>
                        <a:t>52</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30.54%</a:t>
                      </a:r>
                      <a:endParaRPr lang="en-US" sz="1600" dirty="0"/>
                    </a:p>
                  </a:txBody>
                  <a:tcPr/>
                </a:tc>
                <a:tc>
                  <a:txBody>
                    <a:bodyPr/>
                    <a:lstStyle/>
                    <a:p>
                      <a:r>
                        <a:rPr lang="en-US" sz="1600" dirty="0" smtClean="0"/>
                        <a:t>62</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18.23%</a:t>
                      </a:r>
                      <a:endParaRPr lang="en-US" sz="1600" dirty="0"/>
                    </a:p>
                  </a:txBody>
                  <a:tcPr/>
                </a:tc>
                <a:tc>
                  <a:txBody>
                    <a:bodyPr/>
                    <a:lstStyle/>
                    <a:p>
                      <a:r>
                        <a:rPr lang="en-US" sz="1600" dirty="0" smtClean="0"/>
                        <a:t>37</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13.30%</a:t>
                      </a:r>
                      <a:endParaRPr lang="en-US" sz="1600" dirty="0"/>
                    </a:p>
                  </a:txBody>
                  <a:tcPr/>
                </a:tc>
                <a:tc>
                  <a:txBody>
                    <a:bodyPr/>
                    <a:lstStyle/>
                    <a:p>
                      <a:r>
                        <a:rPr lang="en-US" sz="1600" dirty="0" smtClean="0"/>
                        <a:t>27</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12.32%</a:t>
                      </a:r>
                      <a:endParaRPr lang="en-US" sz="1600" dirty="0"/>
                    </a:p>
                  </a:txBody>
                  <a:tcPr/>
                </a:tc>
                <a:tc>
                  <a:txBody>
                    <a:bodyPr/>
                    <a:lstStyle/>
                    <a:p>
                      <a:r>
                        <a:rPr lang="en-US" sz="1600" dirty="0" smtClean="0"/>
                        <a:t>25</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203</a:t>
                      </a:r>
                      <a:endParaRPr lang="en-US" sz="1600" dirty="0"/>
                    </a:p>
                  </a:txBody>
                  <a:tcPr/>
                </a:tc>
              </a:tr>
            </a:tbl>
          </a:graphicData>
        </a:graphic>
      </p:graphicFrame>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Q47 - I believe my school offers adequate opportunities for involvement in athletics.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Q5 - Boys and girls are treated equally well.</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17.48%</a:t>
                      </a:r>
                      <a:endParaRPr lang="en-US" sz="1600" dirty="0"/>
                    </a:p>
                  </a:txBody>
                  <a:tcPr/>
                </a:tc>
                <a:tc>
                  <a:txBody>
                    <a:bodyPr/>
                    <a:lstStyle/>
                    <a:p>
                      <a:r>
                        <a:rPr lang="en-US" sz="1600" dirty="0" smtClean="0"/>
                        <a:t>36</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27.18%</a:t>
                      </a:r>
                      <a:endParaRPr lang="en-US" sz="1600" dirty="0"/>
                    </a:p>
                  </a:txBody>
                  <a:tcPr/>
                </a:tc>
                <a:tc>
                  <a:txBody>
                    <a:bodyPr/>
                    <a:lstStyle/>
                    <a:p>
                      <a:r>
                        <a:rPr lang="en-US" sz="1600" dirty="0" smtClean="0"/>
                        <a:t>56</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15.53%</a:t>
                      </a:r>
                      <a:endParaRPr lang="en-US" sz="1600" dirty="0"/>
                    </a:p>
                  </a:txBody>
                  <a:tcPr/>
                </a:tc>
                <a:tc>
                  <a:txBody>
                    <a:bodyPr/>
                    <a:lstStyle/>
                    <a:p>
                      <a:r>
                        <a:rPr lang="en-US" sz="1600" dirty="0" smtClean="0"/>
                        <a:t>32</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23.79%</a:t>
                      </a:r>
                      <a:endParaRPr lang="en-US" sz="1600" dirty="0"/>
                    </a:p>
                  </a:txBody>
                  <a:tcPr/>
                </a:tc>
                <a:tc>
                  <a:txBody>
                    <a:bodyPr/>
                    <a:lstStyle/>
                    <a:p>
                      <a:r>
                        <a:rPr lang="en-US" sz="1600" dirty="0" smtClean="0"/>
                        <a:t>49</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16.02%</a:t>
                      </a:r>
                      <a:endParaRPr lang="en-US" sz="1600" dirty="0"/>
                    </a:p>
                  </a:txBody>
                  <a:tcPr/>
                </a:tc>
                <a:tc>
                  <a:txBody>
                    <a:bodyPr/>
                    <a:lstStyle/>
                    <a:p>
                      <a:r>
                        <a:rPr lang="en-US" sz="1600" dirty="0" smtClean="0"/>
                        <a:t>33</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Q47 - I believe my school offers adequate opportunities for involvement in athletics.</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I believe my school offers adequate opportunities for involvement in athletics.</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7.13</a:t>
                      </a:r>
                      <a:endParaRPr lang="en-US" sz="1600" dirty="0"/>
                    </a:p>
                  </a:txBody>
                  <a:tcPr/>
                </a:tc>
                <a:tc>
                  <a:txBody>
                    <a:bodyPr/>
                    <a:lstStyle/>
                    <a:p>
                      <a:r>
                        <a:rPr lang="en-US" sz="1600" dirty="0" smtClean="0"/>
                        <a:t>1.23</a:t>
                      </a:r>
                      <a:endParaRPr lang="en-US" sz="1600" dirty="0"/>
                    </a:p>
                  </a:txBody>
                  <a:tcPr/>
                </a:tc>
                <a:tc>
                  <a:txBody>
                    <a:bodyPr/>
                    <a:lstStyle/>
                    <a:p>
                      <a:r>
                        <a:rPr lang="en-US" sz="1600" dirty="0" smtClean="0"/>
                        <a:t>1.52</a:t>
                      </a:r>
                      <a:endParaRPr lang="en-US" sz="1600" dirty="0"/>
                    </a:p>
                  </a:txBody>
                  <a:tcPr/>
                </a:tc>
                <a:tc>
                  <a:txBody>
                    <a:bodyPr/>
                    <a:lstStyle/>
                    <a:p>
                      <a:r>
                        <a:rPr lang="en-US" sz="1600" dirty="0" smtClean="0"/>
                        <a:t>204</a:t>
                      </a:r>
                      <a:endParaRPr lang="en-US" sz="1600" dirty="0"/>
                    </a:p>
                  </a:txBody>
                  <a:tcPr/>
                </a:tc>
              </a:tr>
            </a:tbl>
          </a:graphicData>
        </a:graphic>
      </p:graphicFrame>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Q47 - I believe my school offers adequate opportunities for involvement in athletics.</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40.69%</a:t>
                      </a:r>
                      <a:endParaRPr lang="en-US" sz="1600" dirty="0"/>
                    </a:p>
                  </a:txBody>
                  <a:tcPr/>
                </a:tc>
                <a:tc>
                  <a:txBody>
                    <a:bodyPr/>
                    <a:lstStyle/>
                    <a:p>
                      <a:r>
                        <a:rPr lang="en-US" sz="1600" dirty="0" smtClean="0"/>
                        <a:t>83</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28.43%</a:t>
                      </a:r>
                      <a:endParaRPr lang="en-US" sz="1600" dirty="0"/>
                    </a:p>
                  </a:txBody>
                  <a:tcPr/>
                </a:tc>
                <a:tc>
                  <a:txBody>
                    <a:bodyPr/>
                    <a:lstStyle/>
                    <a:p>
                      <a:r>
                        <a:rPr lang="en-US" sz="1600" dirty="0" smtClean="0"/>
                        <a:t>58</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15.69%</a:t>
                      </a:r>
                      <a:endParaRPr lang="en-US" sz="1600" dirty="0"/>
                    </a:p>
                  </a:txBody>
                  <a:tcPr/>
                </a:tc>
                <a:tc>
                  <a:txBody>
                    <a:bodyPr/>
                    <a:lstStyle/>
                    <a:p>
                      <a:r>
                        <a:rPr lang="en-US" sz="1600" dirty="0" smtClean="0"/>
                        <a:t>32</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7.84%</a:t>
                      </a:r>
                      <a:endParaRPr lang="en-US" sz="1600" dirty="0"/>
                    </a:p>
                  </a:txBody>
                  <a:tcPr/>
                </a:tc>
                <a:tc>
                  <a:txBody>
                    <a:bodyPr/>
                    <a:lstStyle/>
                    <a:p>
                      <a:r>
                        <a:rPr lang="en-US" sz="1600" dirty="0" smtClean="0"/>
                        <a:t>16</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7.35%</a:t>
                      </a:r>
                      <a:endParaRPr lang="en-US" sz="1600" dirty="0"/>
                    </a:p>
                  </a:txBody>
                  <a:tcPr/>
                </a:tc>
                <a:tc>
                  <a:txBody>
                    <a:bodyPr/>
                    <a:lstStyle/>
                    <a:p>
                      <a:r>
                        <a:rPr lang="en-US" sz="1600" dirty="0" smtClean="0"/>
                        <a:t>15</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204</a:t>
                      </a:r>
                      <a:endParaRPr lang="en-US" sz="1600" dirty="0"/>
                    </a:p>
                  </a:txBody>
                  <a:tcPr/>
                </a:tc>
              </a:tr>
            </a:tbl>
          </a:graphicData>
        </a:graphic>
      </p:graphicFrame>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School needs to start later so students can get more sleep and be more prepared for the day. Time between classes needs to be increased so students can have more time to get to class and not be late. The bathrooms NEED to be cleaner. Lunch period needs to be extended and the break can just go away. The student parking lot needs to have stripes so that the students know where to park. The walkway up to the door from the student parking lot needs to either be paved or more rock needs to be put down so we don't trip or flood our shoes. The drop off line needs to be changed so that the students are not in danger trying to cross to get to school. The universal flex period is good, but junior and seniors need more than one flex and/or study hall to get all their work done, especially the upcoming seniors. Chapel also needs to be more organized and every week along with small groups. Because we only meet every other week, the small groups haven't gotten to know each other as well as we could have. Retreat needs to be seperated between girls and guys. When all of us are retreat together, there are more rules and restrictions that aren't usually in place for the girls. SENIORS NEED AT LEAST TWO STUDY HALLS ALONG WITH THE FLEX PERIOD!!!! We will use this extra time to get our assignments done, prepare for Guatemala, prepare for our senior projects, work on our college applications, and help teachers out too. Spotify should be an earned senior privilege. Communication needs to improve so the students and parents know what is going on. If students get to school early, they should be allowed to sit in their cars. </a:t>
                      </a:r>
                      <a:endParaRPr lang="en-US" sz="1600" dirty="0"/>
                    </a:p>
                  </a:txBody>
                  <a:tcPr/>
                </a:tc>
              </a:tr>
              <a:tr h="370840">
                <a:tc>
                  <a:txBody>
                    <a:bodyPr/>
                    <a:lstStyle/>
                    <a:p>
                      <a:r>
                        <a:rPr lang="en-US" sz="1600" dirty="0" smtClean="0"/>
                        <a:t>I would love it if my teachers had more hands-on activities and made lessons that related to real life situations. I would also like to have more than two days notice for a test in my history class. also, having test scores waited at 40% of my grade doesn’t seem fair. Not all of us are good test takers, but that does not mean that we don’t know the content being presented in class. I would also love more time for lunch. By time people heat up food we only have five minutes to eat and then it’s time to go. Also I think my classmates and I should be held responsible to take pride in our school and clean up after ourselves. The bleachers are constantly filled with empty chip bags and soda cans and it shouldn’t be left to our janitors to keep that clean. Oh also I noticed that our yearbooks are not true to the year. There are a lot of photos that are from the previous year, so when I was in a sport last year and I looked for my picture it wasn’t in there. I was told that it would be in next year’s yearbook. I think our yearbooks need to accurately reflect the specific school year not include old photos from prior years. I also wish there was a wider variety of sports to choose from. For example, archery, cross country, middle school cheer, and more. In the classroom I wish my teachers would hold kids accountable when they aren’t being respectful instead of giving them a LOT of warnings with no consequences. Other than that, I really do love MCS and enjoy the friendships that I have. I feel like being at MCS brings me closer to God and that my relationship with Him will only get stronger!</a:t>
                      </a:r>
                      <a:endParaRPr lang="en-US" sz="1600" dirty="0"/>
                    </a:p>
                  </a:txBody>
                  <a:tcPr/>
                </a:tc>
              </a:tr>
            </a:tbl>
          </a:graphicData>
        </a:graphic>
      </p:graphicFrame>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I don't think that Mrs chillington is a good prinicable because she yells at people and everyone can there it and at recess one day she made everybody go back outside becuse we were to loud even whenever the younger kids make alot of noise she doesnt get mad at them and whenever we went outside because we got in trouble she says that everybody would get in in trouble even if other people were the ones making any noises.she also doesnt really do anything when people get introuble a 1,000 times and even some parents and workers like her.And that people should havethe choice of going inside recess or outside resess.I strongly thint that Mrs Browing should be the prinicible because she cares she's loveing and kind and everybody just loves and she never makes anybody.I think that Mrs chillington is the worst prinicable ever.She is terrible.And we are actually supposed to have atleast 30 minutes of recess every day.  </a:t>
                      </a:r>
                      <a:endParaRPr lang="en-US" sz="1600" dirty="0"/>
                    </a:p>
                  </a:txBody>
                  <a:tcPr/>
                </a:tc>
              </a:tr>
              <a:tr h="370840">
                <a:tc>
                  <a:txBody>
                    <a:bodyPr/>
                    <a:lstStyle/>
                    <a:p>
                      <a:r>
                        <a:rPr lang="en-US" sz="1600" dirty="0" smtClean="0"/>
                        <a:t>no</a:t>
                      </a:r>
                      <a:endParaRPr lang="en-US" sz="1600" dirty="0"/>
                    </a:p>
                  </a:txBody>
                  <a:tcPr/>
                </a:tc>
              </a:tr>
              <a:tr h="370840">
                <a:tc>
                  <a:txBody>
                    <a:bodyPr/>
                    <a:lstStyle/>
                    <a:p>
                      <a:r>
                        <a:rPr lang="en-US" sz="1600" dirty="0" smtClean="0"/>
                        <a:t>I feel like more fiela trips and things would be great! i love going on mission trips and things, especially with my friends and people i love to grow with!  i would love more outside and activity time because sitting down for as long as i do, is really painful for my back considering i have a back problem.  Not only that, but i dont have much time to actually hang out with my friends at school with class going on the whole time, lunch is about it, and ibarely get to actually finish my food before teh next calss starts. But i love the opportunity this school has to pour into kids lives and encourage them in Christ.  its a great school, i love the teachers, especially mr evans mrs gore and mrs debusk and mrs wright.  i wouldn't trade them, as teachers, for anyone else!  wow, that was a lot... hope this helps! </a:t>
                      </a:r>
                      <a:endParaRPr lang="en-US" sz="1600" dirty="0"/>
                    </a:p>
                  </a:txBody>
                  <a:tcPr/>
                </a:tc>
              </a:tr>
            </a:tbl>
          </a:graphicData>
        </a:graphic>
      </p:graphicFrame>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I don't think it's okay for an entire class or group to be punished for one persons doing. Not only is it unfair but it also promotes apathy such as "there's nothing I can do about it, so why try?" and that can become a harmful habit. I'm not against punishment but the extremities teachers take and punish a whole group of 20 to 30 people when it's just maybe 5 of those people who did something bad is just too humanistic and inexcusable and promotes apathy. It's also super annoying and makes everyone complain and get mad at each other and fights start and bullying of the people do did the bad thing happens and it makes me start to abhor the faculty for their incompetence because now everyone is fighting and getting stressed and it wouldn't have had to be this way if faculty could have put aside their personal feelings.</a:t>
                      </a:r>
                      <a:endParaRPr lang="en-US" sz="1600" dirty="0"/>
                    </a:p>
                  </a:txBody>
                  <a:tcPr/>
                </a:tc>
              </a:tr>
              <a:tr h="370840">
                <a:tc>
                  <a:txBody>
                    <a:bodyPr/>
                    <a:lstStyle/>
                    <a:p>
                      <a:r>
                        <a:rPr lang="en-US" sz="1600" dirty="0" smtClean="0"/>
                        <a:t>We need more days off. 5 days a week of school just gets monotonous. If we had 4 days a week, I think that would really increase student productivity. It would give them more incentive to work, because they think the end of the week is much closer, making them hate school just a little less (and that is just a broad statement. Very little people actually enjoy the work part of school, not actually going to school, just doing that work at school). </a:t>
                      </a:r>
                      <a:endParaRPr lang="en-US" sz="1600" dirty="0"/>
                    </a:p>
                  </a:txBody>
                  <a:tcPr/>
                </a:tc>
              </a:tr>
              <a:tr h="370840">
                <a:tc>
                  <a:txBody>
                    <a:bodyPr/>
                    <a:lstStyle/>
                    <a:p>
                      <a:r>
                        <a:rPr lang="en-US" sz="1600" dirty="0" smtClean="0"/>
                        <a:t>i feel that mcs students have become very apathetic. i see it in chapel and in small groups. the next generation of students are not setting the same standards that this year's seniors class have set for themselves and other classes. i just see that there is no care especially in the aspect of respect towards teachers, administration and just other in general. I also think that a whole grade should not suffer because of the actions of one person. i think it is silly that all get punished. i know i can speak for many but seniors have lot a lot of privileges and it not that we don't have 1000 or something but we have been taken many because of the schools planning. thank you for reading this!!!! :)    </a:t>
                      </a:r>
                      <a:endParaRPr lang="en-US" sz="1600" dirty="0"/>
                    </a:p>
                  </a:txBody>
                  <a:tcPr/>
                </a:tc>
              </a:tr>
            </a:tbl>
          </a:graphicData>
        </a:graphic>
      </p:graphicFrame>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i feel like Lunch should be a little longer, and there should be a little less homework so the students can enjoy their time at home after spending 7 hours doing work. I often have to spend lots of time on homework when i get home, and i would like to have more time to do the things i love, instead of doing more work after i already spent 7 hours on it.</a:t>
                      </a:r>
                      <a:endParaRPr lang="en-US" sz="1600" dirty="0"/>
                    </a:p>
                  </a:txBody>
                  <a:tcPr/>
                </a:tc>
              </a:tr>
              <a:tr h="370840">
                <a:tc>
                  <a:txBody>
                    <a:bodyPr/>
                    <a:lstStyle/>
                    <a:p>
                      <a:r>
                        <a:rPr lang="en-US" sz="1600" dirty="0" smtClean="0"/>
                        <a:t>I believe that the school is great, and it is a great environment for us to be in, but there are some aspects that don't measure up. One issue that I see as a very important and very big issue, is the High School Chapel service. The services are there to help the students grow and mature in our faith, but no students end up getting into it. The chapels are to short to really engage and get tuned in on Christ and what he's really trying to say to us through the message. Another issue is the chapel plan, I think there needs to be a year round schedule and a track that covers series on the bible not just random messages here and there, and I also believe we need to bring in more speakers because often it ends up being the same people. A different issue that's not as serious to me is that the school is not really preparing us for our futures. I've talked to many graduates of our school, and I have heard a theme to what they've said, I've heard that our school doesn't create good study habits,and I believe that is extremely important in a school environment. I also think that there needs to be more equal treatment to all sports and extra electives. Often in our school many sports are overlooked for lack of popularity among the student body, so they do not receive the same levels of support as others. I guess that covers my main issues.</a:t>
                      </a:r>
                      <a:endParaRPr lang="en-US" sz="1600" dirty="0"/>
                    </a:p>
                  </a:txBody>
                  <a:tcPr/>
                </a:tc>
              </a:tr>
            </a:tbl>
          </a:graphicData>
        </a:graphic>
      </p:graphicFrame>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Not all of the classrooms are and environment that is fun to learn in.  Students learn and pay closer attention in an environment that is fun or enjoyable.  Students should be able to enjoy school.</a:t>
                      </a:r>
                      <a:endParaRPr lang="en-US" sz="1600" dirty="0"/>
                    </a:p>
                  </a:txBody>
                  <a:tcPr/>
                </a:tc>
              </a:tr>
              <a:tr h="370840">
                <a:tc>
                  <a:txBody>
                    <a:bodyPr/>
                    <a:lstStyle/>
                    <a:p>
                      <a:r>
                        <a:rPr lang="en-US" sz="1600" dirty="0" smtClean="0"/>
                        <a:t>Keep the school warmer, a lot of times i'm really cold.</a:t>
                      </a:r>
                      <a:endParaRPr lang="en-US" sz="1600" dirty="0"/>
                    </a:p>
                  </a:txBody>
                  <a:tcPr/>
                </a:tc>
              </a:tr>
              <a:tr h="370840">
                <a:tc>
                  <a:txBody>
                    <a:bodyPr/>
                    <a:lstStyle/>
                    <a:p>
                      <a:r>
                        <a:rPr lang="en-US" sz="1600" dirty="0" smtClean="0"/>
                        <a:t>Some of the kids are rude and need to be pointed out they mess with other people and it get annoying and i am tired of it. I make me not want to come i dont look foward to go to school most of the time</a:t>
                      </a:r>
                      <a:endParaRPr lang="en-US" sz="1600" dirty="0"/>
                    </a:p>
                  </a:txBody>
                  <a:tcPr/>
                </a:tc>
              </a:tr>
              <a:tr h="370840">
                <a:tc>
                  <a:txBody>
                    <a:bodyPr/>
                    <a:lstStyle/>
                    <a:p>
                      <a:r>
                        <a:rPr lang="en-US" sz="1600" dirty="0" smtClean="0"/>
                        <a:t>no</a:t>
                      </a:r>
                      <a:endParaRPr lang="en-US" sz="1600" dirty="0"/>
                    </a:p>
                  </a:txBody>
                  <a:tcPr/>
                </a:tc>
              </a:tr>
              <a:tr h="370840">
                <a:tc>
                  <a:txBody>
                    <a:bodyPr/>
                    <a:lstStyle/>
                    <a:p>
                      <a:r>
                        <a:rPr lang="en-US" sz="1600" dirty="0" smtClean="0"/>
                        <a:t>I feel like the rules are not enforced well at MCS. Some people get in trouble and others don't. Also, rules will randomly be enforced in the middle of the year. I feel like dress code is not enforced at all and the cell phone rule isn't enforced either. Students are on their phones all the time. Small group is no longer a special time to grow in the Lord with other students in different grades. The topics are very general with no depth and no one seems to listen to the lessons. I am very thankful for MCS though. It has been a blessing to grow up in a Christian school with amazing teachers. </a:t>
                      </a:r>
                      <a:endParaRPr lang="en-US" sz="1600" dirty="0"/>
                    </a:p>
                  </a:txBody>
                  <a:tcPr/>
                </a:tc>
              </a:tr>
              <a:tr h="370840">
                <a:tc>
                  <a:txBody>
                    <a:bodyPr/>
                    <a:lstStyle/>
                    <a:p>
                      <a:r>
                        <a:rPr lang="en-US" sz="1600" dirty="0" smtClean="0"/>
                        <a:t>I think that some the teachers single me out when people do bad things, such as, Library teacher, PE teacher, And Mrs. Westerfield. I Think that almost all teachers at MCS are great but like i said some arnt. I Think That Mrs. Moreno Was The best teacher EVER!!! and should be recognized for it. Mrs. Goins Is also one of the best teachers ever and cracks jokes every day and lets us do fun things aswell. I think that Mrs. fiebig is also a good teacher, but i feel like the class is longer than it is mostly because im always bored in her class. I think that Mrs. Shillington is a good principal for the most part, she sometimes singles boys out and gives us punishments when we do nothing wrong. I think That MCS is the best school EVER!!!!!!!!!!!!</a:t>
                      </a:r>
                      <a:endParaRPr lang="en-US" sz="1600" dirty="0"/>
                    </a:p>
                  </a:txBody>
                  <a:tcPr/>
                </a:tc>
              </a:tr>
            </a:tbl>
          </a:graphicData>
        </a:graphic>
      </p:graphicFrame>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 the bathrooms normally have bits of toilet paper on the ground like today a piece got stuck on my shoe, and the bathroom doors need help.  Also the discipline log - I feel like - need to more used, and more than what they are they don't have a lot of impact on the students. and I feel that we need to practice the tornado and flood drill more often. </a:t>
                      </a:r>
                      <a:endParaRPr lang="en-US" sz="1600" dirty="0"/>
                    </a:p>
                  </a:txBody>
                  <a:tcPr/>
                </a:tc>
              </a:tr>
              <a:tr h="370840">
                <a:tc>
                  <a:txBody>
                    <a:bodyPr/>
                    <a:lstStyle/>
                    <a:p>
                      <a:r>
                        <a:rPr lang="en-US" sz="1600" dirty="0" smtClean="0"/>
                        <a:t>The elementary bathroom smells absolutely horrible and makes me want to throw up. he 6th grade academy is usually really hot and when i ask them to make it cooler they just go down like 1. And when i get really hot i throw up and sweat profusely. I would really like it to be cooler </a:t>
                      </a:r>
                      <a:endParaRPr lang="en-US" sz="1600" dirty="0"/>
                    </a:p>
                  </a:txBody>
                  <a:tcPr/>
                </a:tc>
              </a:tr>
              <a:tr h="370840">
                <a:tc>
                  <a:txBody>
                    <a:bodyPr/>
                    <a:lstStyle/>
                    <a:p>
                      <a:r>
                        <a:rPr lang="en-US" sz="1600" dirty="0" smtClean="0"/>
                        <a:t>Mrs Uscher is a poor teacher who does not take the time to make sure her students understand the material. She constantly reminds her students that she is on top and never really pays attention to the needs of the classroom. She assigns homework that takes more than an hour to complete and never even takes it for a grade but instead insists on doing it or else she gets parents involved. If a student is having trouble completing tasks and is doing poorly in her class but is very successful in every other class and the parents come to confront her she insists that it is never her fault and the student is just being "lazy". After hearing supposed rumors about the class she teaches she instead of trying to fix what the students and parents disagree with gives the class a lecture about how the rumors are wrong, why and tells us not to say anything about her class instead of helping the students understand the material better or perfecting her teaching methods. She also never gets mad at any of the girls and only gets mad at boys who seem to be following instructions but for a few seconds. These boys are made an example of by their mistakes and grades being openly shared to the class by the teacher instead of her discussing their mistakes in private. Along with this, She openly shares grades with the whole class regardless of whether the student did well or poorly on the assignment. Her way of grading assignments is also inconsistent. A student recently tried to turn in a late assignment to Mrs Uscher but she refused it and told him it would be a zero after it being a day late. A second student tried to turn in the same assignment on the same day and it was gladly accepted and written down as a 100 without any kind of late grade deduction. In conclusion, My feedback for this school is that Mrs. Uscher is a poor Spanish teacher and seems to have no regard for the student and their benefit.</a:t>
                      </a:r>
                      <a:endParaRPr lang="en-US" sz="1600" dirty="0"/>
                    </a:p>
                  </a:txBody>
                  <a:tcPr/>
                </a:tc>
              </a:tr>
            </a:tbl>
          </a:graphicData>
        </a:graphic>
      </p:graphicFrame>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some people aren't always nice to each other or there is( no offense to the teachers) kids that get away with to many things</a:t>
                      </a:r>
                      <a:endParaRPr lang="en-US" sz="1600" dirty="0"/>
                    </a:p>
                  </a:txBody>
                  <a:tcPr/>
                </a:tc>
              </a:tr>
              <a:tr h="370840">
                <a:tc>
                  <a:txBody>
                    <a:bodyPr/>
                    <a:lstStyle/>
                    <a:p>
                      <a:r>
                        <a:rPr lang="en-US" sz="1600" dirty="0" smtClean="0"/>
                        <a:t>Some teachers are unfair       Example: This teacher favorites the girls</a:t>
                      </a:r>
                      <a:endParaRPr lang="en-US" sz="1600" dirty="0"/>
                    </a:p>
                  </a:txBody>
                  <a:tcPr/>
                </a:tc>
              </a:tr>
              <a:tr h="370840">
                <a:tc>
                  <a:txBody>
                    <a:bodyPr/>
                    <a:lstStyle/>
                    <a:p>
                      <a:r>
                        <a:rPr lang="en-US" sz="1600" dirty="0" smtClean="0"/>
                        <a:t>I abousulty LOVE BRIDGE BUILDERS with Mrs. Browning. She's so kind and understanding. She makes you feel like you are family, and that no ones left behind. I love Mrs. Browning with all my heart, and think she is truly a blessing, I hope she knows that.  </a:t>
                      </a:r>
                      <a:endParaRPr lang="en-US" sz="1600" dirty="0"/>
                    </a:p>
                  </a:txBody>
                  <a:tcPr/>
                </a:tc>
              </a:tr>
              <a:tr h="370840">
                <a:tc>
                  <a:txBody>
                    <a:bodyPr/>
                    <a:lstStyle/>
                    <a:p>
                      <a:r>
                        <a:rPr lang="en-US" sz="1600" dirty="0" smtClean="0"/>
                        <a:t>I think that this school is a very knowledgeable school that does what they can to teach us about the Lord in every situation. I am really honored to be able to come to this school. I love it here and hope that one day I can graduate here as a senior. </a:t>
                      </a:r>
                      <a:endParaRPr lang="en-US" sz="1600" dirty="0"/>
                    </a:p>
                  </a:txBody>
                  <a:tcPr/>
                </a:tc>
              </a:tr>
              <a:tr h="370840">
                <a:tc>
                  <a:txBody>
                    <a:bodyPr/>
                    <a:lstStyle/>
                    <a:p>
                      <a:r>
                        <a:rPr lang="en-US" sz="1600" dirty="0" smtClean="0"/>
                        <a:t>The discipline in my opinion should be a little bit stricter. </a:t>
                      </a:r>
                      <a:endParaRPr lang="en-US" sz="1600" dirty="0"/>
                    </a:p>
                  </a:txBody>
                  <a:tcPr/>
                </a:tc>
              </a:tr>
              <a:tr h="370840">
                <a:tc>
                  <a:txBody>
                    <a:bodyPr/>
                    <a:lstStyle/>
                    <a:p>
                      <a:r>
                        <a:rPr lang="en-US" sz="1600" dirty="0" smtClean="0"/>
                        <a:t>We need more recces time, when we are in class we still have so much energy left </a:t>
                      </a:r>
                      <a:endParaRPr lang="en-US" sz="1600" dirty="0"/>
                    </a:p>
                  </a:txBody>
                  <a:tcPr/>
                </a:tc>
              </a:tr>
              <a:tr h="370840">
                <a:tc>
                  <a:txBody>
                    <a:bodyPr/>
                    <a:lstStyle/>
                    <a:p>
                      <a:r>
                        <a:rPr lang="en-US" sz="1600" dirty="0" smtClean="0"/>
                        <a:t>Mrs. usher needs to be fired</a:t>
                      </a:r>
                      <a:endParaRPr lang="en-US" sz="1600" dirty="0"/>
                    </a:p>
                  </a:txBody>
                  <a:tcPr/>
                </a:tc>
              </a:tr>
              <a:tr h="370840">
                <a:tc>
                  <a:txBody>
                    <a:bodyPr/>
                    <a:lstStyle/>
                    <a:p>
                      <a:r>
                        <a:rPr lang="en-US" sz="1600" dirty="0" smtClean="0"/>
                        <a:t>It seems as if the school and the quality of some of the staff is visibly going downhill. We need an optional chapel so that only the people that care, including myself, will go. We need a cafeteria as was promised years ago. The debt our school is in shouldn't stop our administration from making wise decisions that benefit the students. There are teachers that stand out as awesome teachers who care about their students, like Ms. Gore or Mr. Evans and there are others that disrespect and are harmful to the student, such as Mrs. Usher. Why aren't there more options spiritually for students at this school eitehr, such as multiple offered Bible classes or Bible studies? No high school physical education? Bad student parking? The school needs to stop causing problems where there shouldn't be any, such as giving a break while at the same time making the school day start earlier, increasing the amount of late students and also ending later. At one point there were 7-8 minute breaks between classes on our longer period days last year and break period is only 12 minutes. It was'nt necessary and it causes problems. The school needs more student input, especially from the ones thata re Christians and have been here the longest, like myself. But not just me either, there needs to be input from all students so ideally no one feels like they are being undermined or unheard. Take these thoughts to heart, PLEASE or I struggle to believe that this school will be here in 10 years. excuse my typos.</a:t>
                      </a:r>
                      <a:endParaRPr lang="en-US" sz="1600" dirty="0"/>
                    </a:p>
                  </a:txBody>
                  <a:tcPr/>
                </a:tc>
              </a:tr>
            </a:tbl>
          </a:graphicData>
        </a:graphic>
      </p:graphicFrame>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I think this school needs to enforce their rules to all. Not just a couple people. Though, I am grateful for MCS. </a:t>
                      </a:r>
                      <a:endParaRPr lang="en-US" sz="1600" dirty="0"/>
                    </a:p>
                  </a:txBody>
                  <a:tcPr/>
                </a:tc>
              </a:tr>
              <a:tr h="370840">
                <a:tc>
                  <a:txBody>
                    <a:bodyPr/>
                    <a:lstStyle/>
                    <a:p>
                      <a:r>
                        <a:rPr lang="en-US" sz="1600" dirty="0" smtClean="0"/>
                        <a:t>I want bridge builders in seventh grade and up. It is important to have fellowship time especially someone so talented like mrs. Browning. I can talk to her about anything I want , and she understands. We need lessons for all the girls in the same age groups with mrs. Browning. She help me get through the year through every hard thing there is in school. I also hope that we can have more bible time about the importance of getting saved. People need to be convicted because in this world all we need is Jesus and the power of prayer all together.  We also need people to be more respectful when people say ¨ STOP". I can realy put someone down when they don't respect you. As well as not respecting who you are, and how God made you. I really hope this school will continue with all the good things this school does for people.( I hope I don't sound to ungrateful or unthankful, all I want is for more people to come to Jesus if you get saved by his grace you emotions and soul will follow.)</a:t>
                      </a:r>
                      <a:endParaRPr lang="en-US" sz="1600" dirty="0"/>
                    </a:p>
                  </a:txBody>
                  <a:tcPr/>
                </a:tc>
              </a:tr>
              <a:tr h="370840">
                <a:tc>
                  <a:txBody>
                    <a:bodyPr/>
                    <a:lstStyle/>
                    <a:p>
                      <a:r>
                        <a:rPr lang="en-US" sz="1600" dirty="0" smtClean="0"/>
                        <a:t>That in middle school we could have bridge builders with Mrs.Browning, and that us the students could make clubs and have them after school</a:t>
                      </a:r>
                      <a:endParaRPr lang="en-US" sz="1600" dirty="0"/>
                    </a:p>
                  </a:txBody>
                  <a:tcPr/>
                </a:tc>
              </a:tr>
              <a:tr h="370840">
                <a:tc>
                  <a:txBody>
                    <a:bodyPr/>
                    <a:lstStyle/>
                    <a:p>
                      <a:r>
                        <a:rPr lang="en-US" sz="1600" dirty="0" smtClean="0"/>
                        <a:t>no</a:t>
                      </a:r>
                      <a:endParaRPr lang="en-US" sz="1600" dirty="0"/>
                    </a:p>
                  </a:txBody>
                  <a:tcPr/>
                </a:tc>
              </a:tr>
              <a:tr h="370840">
                <a:tc>
                  <a:txBody>
                    <a:bodyPr/>
                    <a:lstStyle/>
                    <a:p>
                      <a:r>
                        <a:rPr lang="en-US" sz="1600" dirty="0" smtClean="0"/>
                        <a:t>it's boring &gt;:(</a:t>
                      </a:r>
                      <a:endParaRPr lang="en-US" sz="1600"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Q6 - MCS provides instructional materials (e.g., textbooks, handouts, computers) that allow me to be successful academically.</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normally if one person does something wrong, it’s like a bunch of people get in trouble and not just that one person. </a:t>
                      </a:r>
                      <a:endParaRPr lang="en-US" sz="1600" dirty="0"/>
                    </a:p>
                  </a:txBody>
                  <a:tcPr/>
                </a:tc>
              </a:tr>
              <a:tr h="370840">
                <a:tc>
                  <a:txBody>
                    <a:bodyPr/>
                    <a:lstStyle/>
                    <a:p>
                      <a:r>
                        <a:rPr lang="en-US" sz="1600" dirty="0" smtClean="0"/>
                        <a:t>None</a:t>
                      </a:r>
                      <a:endParaRPr lang="en-US" sz="1600" dirty="0"/>
                    </a:p>
                  </a:txBody>
                  <a:tcPr/>
                </a:tc>
              </a:tr>
              <a:tr h="370840">
                <a:tc>
                  <a:txBody>
                    <a:bodyPr/>
                    <a:lstStyle/>
                    <a:p>
                      <a:r>
                        <a:rPr lang="en-US" sz="1600" dirty="0" smtClean="0"/>
                        <a:t>I really love the way that the teachers and staff at this school really care for one-on-one personal time with student; like caring for them. One thing that I would have to disagree with the equality or the fairness of how administrators demonstrates the rules or dress code. An example, as a senior i may be dress coded for a shirt i am wearing while a freshman or a middle schooler do not get dress coded for their shirt that is out of dress code. </a:t>
                      </a:r>
                      <a:endParaRPr lang="en-US" sz="1600" dirty="0"/>
                    </a:p>
                  </a:txBody>
                  <a:tcPr/>
                </a:tc>
              </a:tr>
              <a:tr h="370840">
                <a:tc>
                  <a:txBody>
                    <a:bodyPr/>
                    <a:lstStyle/>
                    <a:p>
                      <a:r>
                        <a:rPr lang="en-US" sz="1600" dirty="0" smtClean="0"/>
                        <a:t>I think that the discipline at MCS should change in a sense that one or a few people should not ruin opportunities for everyone else, only those few should be punished.</a:t>
                      </a:r>
                      <a:endParaRPr lang="en-US" sz="1600" dirty="0"/>
                    </a:p>
                  </a:txBody>
                  <a:tcPr/>
                </a:tc>
              </a:tr>
              <a:tr h="370840">
                <a:tc>
                  <a:txBody>
                    <a:bodyPr/>
                    <a:lstStyle/>
                    <a:p>
                      <a:r>
                        <a:rPr lang="en-US" sz="1600" dirty="0" smtClean="0"/>
                        <a:t>I would encourage the administration to be less harsh about stuff and to listen to what the students have to say and understand where they are coming from. I feel like the students don't have much say in matter as well as the teachers. we must follow the rules and regulations regardless if they are fair or not. I feel that in past years this school has been better about being relaxed yet in order. Whenever we have an idea about a change we automatically get shut down. </a:t>
                      </a:r>
                      <a:endParaRPr lang="en-US" sz="1600" dirty="0"/>
                    </a:p>
                  </a:txBody>
                  <a:tcPr/>
                </a:tc>
              </a:tr>
            </a:tbl>
          </a:graphicData>
        </a:graphic>
      </p:graphicFrame>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I think my brother gets in trouble way to much for reasons like his hair. the students are kinda mean to me. and the temp. is cold in winter and hot in spring or late summer. and the people are never quiet when they should be and when you can talk they talk to loud. and not enough playing time AT ALL. and my teachers don't notice when something is bothering me. and I try to do my best in class and the teacher has such high expectations. and math is to long. Mrs shillington is to mean. to high expectations. Plus more bridge builders its great. let children use tech stuff and phones at dismissal. The teachers that are great are mrs moreno, mrs gunsallus, mrs pollard, and, mrs evans librarian, mrs goins and fiebig. Make recess longer. and about parties I would like to invite who i want to invite not all girls or all boys or something. I love mrs.moreno she is so nice. and two gaga ball pits, less people in a round and more beneficial gym stuff  </a:t>
                      </a:r>
                      <a:endParaRPr lang="en-US" sz="1600" dirty="0"/>
                    </a:p>
                  </a:txBody>
                  <a:tcPr/>
                </a:tc>
              </a:tr>
              <a:tr h="370840">
                <a:tc>
                  <a:txBody>
                    <a:bodyPr/>
                    <a:lstStyle/>
                    <a:p>
                      <a:r>
                        <a:rPr lang="en-US" sz="1600" dirty="0" smtClean="0"/>
                        <a:t>We should start school later like 8:30 and end at 9:00 and recess should be longer and same with lunch an we should get and we should be able to run and talk in the hallways and we should be provided with wired computer mouses.  The principal should be nicer.  Make math 30 min long and every day should be a half.  And school should be 3 days long.  And all teachers should be like Mrs. Moreno.  Dress code should be different.  Study hall should be different.   We should use phones in school.  You should not have hair limits for boys.  Lunch should be free.</a:t>
                      </a:r>
                      <a:endParaRPr lang="en-US" sz="1600" dirty="0"/>
                    </a:p>
                  </a:txBody>
                  <a:tcPr/>
                </a:tc>
              </a:tr>
              <a:tr h="370840">
                <a:tc>
                  <a:txBody>
                    <a:bodyPr/>
                    <a:lstStyle/>
                    <a:p>
                      <a:r>
                        <a:rPr lang="en-US" sz="1600" dirty="0" smtClean="0"/>
                        <a:t>This is a good school but I think staff should be less strict.</a:t>
                      </a:r>
                      <a:endParaRPr lang="en-US" sz="1600" dirty="0"/>
                    </a:p>
                  </a:txBody>
                  <a:tcPr/>
                </a:tc>
              </a:tr>
            </a:tbl>
          </a:graphicData>
        </a:graphic>
      </p:graphicFrame>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change the tardy tim from 7:55 to 8:10 we need a new principal make recess and lunch longer because we are still kids not working machines you half day a week and we should all get mouses make whatime fun again make mrs.browning needs to be principal all teachers should be like mrs.moreno let 5th grader use their phone after school care and after it plz plz plz do this </a:t>
                      </a:r>
                      <a:endParaRPr lang="en-US" sz="1600" dirty="0"/>
                    </a:p>
                  </a:txBody>
                  <a:tcPr/>
                </a:tc>
              </a:tr>
              <a:tr h="370840">
                <a:tc>
                  <a:txBody>
                    <a:bodyPr/>
                    <a:lstStyle/>
                    <a:p>
                      <a:r>
                        <a:rPr lang="en-US" sz="1600" dirty="0" smtClean="0"/>
                        <a:t>yes! the principal always yells at everyone almost the school is pretty much like jail,and mrs adams was so so so so much better than mrs shilinton and mrs felty's play list has no good music at all we should have better what time for fith grade and ga ga ball for everyone! because we payed for it make the bleachers clean there always dirty all other schools are clean this isn't the first school i've ever been to and some teacher are mean like the principle and i can tell you almost everyone on the elementry side could tell you that they wanted the principal FIRED AND BANNED FOR LIFE and she is not kid proof and not kid friendly let youtube to be watched by everyone and let mrs brownie to someone We're still kids too so AND WE HAVE WITNESSES THAT SHE HAS MADE SO MANY PEOPLE SAD STRESSED AND VERY VERY SAD AND SOME DEPRESSED!  And mrs stebner is very we need to go to school at 9:00 and you should make the money you pay is to much and make the dash and doge GONE GET RID OF IT!!! let us use phones or ipads at dismissal! and at after care make the dash and doge to were you get these chocolate and sell them you know that kind and stuff other schools make 4 times as much as money! and there are alot of strict teachers too   </a:t>
                      </a:r>
                      <a:endParaRPr lang="en-US" sz="1600" dirty="0"/>
                    </a:p>
                  </a:txBody>
                  <a:tcPr/>
                </a:tc>
              </a:tr>
            </a:tbl>
          </a:graphicData>
        </a:graphic>
      </p:graphicFrame>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I think that volleyball should be not for just a month I think that it should  be 2 months or more  </a:t>
                      </a:r>
                      <a:endParaRPr lang="en-US" sz="1600" dirty="0"/>
                    </a:p>
                  </a:txBody>
                  <a:tcPr/>
                </a:tc>
              </a:tr>
              <a:tr h="370840">
                <a:tc>
                  <a:txBody>
                    <a:bodyPr/>
                    <a:lstStyle/>
                    <a:p>
                      <a:r>
                        <a:rPr lang="en-US" sz="1600" dirty="0" smtClean="0"/>
                        <a:t>i think we should have a new principal and that math should sorter and reces should be longer. </a:t>
                      </a:r>
                      <a:endParaRPr lang="en-US" sz="1600" dirty="0"/>
                    </a:p>
                  </a:txBody>
                  <a:tcPr/>
                </a:tc>
              </a:tr>
              <a:tr h="370840">
                <a:tc>
                  <a:txBody>
                    <a:bodyPr/>
                    <a:lstStyle/>
                    <a:p>
                      <a:r>
                        <a:rPr lang="en-US" sz="1600" dirty="0" smtClean="0"/>
                        <a:t>Our chapel program is somewhat pitiful, i'm active in my church and I can feel God's presence at church, regarding worship or just the service, but when I come to chapel, or school in general, I don't feel the presence of God that i should be feeling, and people dont really seem to care about anything spiritual at this school unless its at an event like the retreat. But during chapel, it feels like no one cares, during worship, everyone stands there and mumbles the words. I wish our school provided an adequate christlike environment for myself, and others, and i feel as if sometimes the school doesn't take the students requests or advice about certain things. I believe as a christian school we should have a dedicated spot for chapel, and incredible worship as if it were a modern day church. Teens/kids are not intrigued to worship at our school because they believe its dull, i wish our school would give a financial budget to the chapel program at our school. Such as a proper sound system, actual instruments the school could own, and a dedicated room for chapel. I feel like the new building could be a large stage like room, for chapel, and worship. And if we could start off our day with worship, and people were openly worshiping with each other, it could change the environment of the school day completely. I believe that would be more adequate then more classrooms.</a:t>
                      </a:r>
                      <a:endParaRPr lang="en-US" sz="1600" dirty="0"/>
                    </a:p>
                  </a:txBody>
                  <a:tcPr/>
                </a:tc>
              </a:tr>
            </a:tbl>
          </a:graphicData>
        </a:graphic>
      </p:graphicFrame>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The toilets ar filthy, lunch is like prison. They (faculty) are changing classes so much that they (classes) aren't kid-friendly. I think Mrs. Browning should be principal.She knows how to move the school along and involve with kids/teacher. Mrs. Shillington is always yelling at Douglas and she isn't involved in school activities. She isn't kid-friendly. they (board) shortened our recess and lunch for longer school hours. We don't practice a variety of drills. We only practice fire drills. PROTEST!! PROTEST!!! PROTEST!!! BOYCOTT!!! BOYCOTT!!! BOYCOTT!!!</a:t>
                      </a:r>
                      <a:endParaRPr lang="en-US" sz="1600" dirty="0"/>
                    </a:p>
                  </a:txBody>
                  <a:tcPr/>
                </a:tc>
              </a:tr>
              <a:tr h="370840">
                <a:tc>
                  <a:txBody>
                    <a:bodyPr/>
                    <a:lstStyle/>
                    <a:p>
                      <a:r>
                        <a:rPr lang="en-US" sz="1600" dirty="0" smtClean="0"/>
                        <a:t>More sports should be added to the school        School rules should have more student input       More student input should in to new leaders</a:t>
                      </a:r>
                      <a:endParaRPr lang="en-US" sz="1600" dirty="0"/>
                    </a:p>
                  </a:txBody>
                  <a:tcPr/>
                </a:tc>
              </a:tr>
              <a:tr h="370840">
                <a:tc>
                  <a:txBody>
                    <a:bodyPr/>
                    <a:lstStyle/>
                    <a:p>
                      <a:r>
                        <a:rPr lang="en-US" sz="1600" dirty="0" smtClean="0"/>
                        <a:t>We need a high school PE, I know that there is a lot of classes that need the gym, but I think that the higher grades should get PE in replacement of the younger grades who get recess as a break from sitting in a classroom all day.  I also think that break is unless and that extra time should be added to a fine art.  I also think that basketball gets way to gets way to much attention and gear. MCS is a great Christian environment though, and its a good earning environment.</a:t>
                      </a:r>
                      <a:endParaRPr lang="en-US" sz="1600" dirty="0"/>
                    </a:p>
                  </a:txBody>
                  <a:tcPr/>
                </a:tc>
              </a:tr>
              <a:tr h="370840">
                <a:tc>
                  <a:txBody>
                    <a:bodyPr/>
                    <a:lstStyle/>
                    <a:p>
                      <a:r>
                        <a:rPr lang="en-US" sz="1600" dirty="0" smtClean="0"/>
                        <a:t>Later tardy time and more listening to students.  </a:t>
                      </a:r>
                      <a:endParaRPr lang="en-US" sz="1600" dirty="0"/>
                    </a:p>
                  </a:txBody>
                  <a:tcPr/>
                </a:tc>
              </a:tr>
              <a:tr h="370840">
                <a:tc>
                  <a:txBody>
                    <a:bodyPr/>
                    <a:lstStyle/>
                    <a:p>
                      <a:r>
                        <a:rPr lang="en-US" sz="1600" dirty="0" smtClean="0"/>
                        <a:t>We should have gym classes available to high schoolers so they can get out of the classroom and get some exercise every now and then. Also, lunch needs to be longer because it's the students' most appropriate time to have conversations with their friends and it's our only time outside of academic classes besides the break and I think that break doesn't do much for the students. And we need to have a set pastor for chapel and it needs to be way longer because we end up with about 15 minutes left for the message and it doesn't help the students spiritually that much and it should be on friday at the end of the day so we can reflect on the message all weekend. Also facial hair should be allowed because there is nothing wrong about it and there are many people mentioned in the Bible that have facial hair and long hair. And I don't think it is fair to the students when the faculty members have facial hair but student cannot. Also we are assigned pointless assignments that take up most of our homework time. We also should be able to be allowed to be on our phones during lunch or other times when we are not in the middle of a lecture. We should have more frequent times where the faculty reaches out to students in ways to improve the school. They should as well consider more field trips. Thank you!</a:t>
                      </a:r>
                      <a:endParaRPr lang="en-US" sz="1600" dirty="0"/>
                    </a:p>
                  </a:txBody>
                  <a:tcPr/>
                </a:tc>
              </a:tr>
            </a:tbl>
          </a:graphicData>
        </a:graphic>
      </p:graphicFrame>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I don't like it and I think it needs to be less strict. We should have more freedom. like chewing gum, allowed to have our phones, and dress code should be more lenient like wearing stuff bigger than our fists. that's kinda lameeee </a:t>
                      </a:r>
                      <a:endParaRPr lang="en-US" sz="1600" dirty="0"/>
                    </a:p>
                  </a:txBody>
                  <a:tcPr/>
                </a:tc>
              </a:tr>
              <a:tr h="370840">
                <a:tc>
                  <a:txBody>
                    <a:bodyPr/>
                    <a:lstStyle/>
                    <a:p>
                      <a:r>
                        <a:rPr lang="en-US" sz="1600" dirty="0" smtClean="0"/>
                        <a:t>i dont like mr. mienweiser or mr. thornton </a:t>
                      </a:r>
                      <a:endParaRPr lang="en-US" sz="1600" dirty="0"/>
                    </a:p>
                  </a:txBody>
                  <a:tcPr/>
                </a:tc>
              </a:tr>
              <a:tr h="370840">
                <a:tc>
                  <a:txBody>
                    <a:bodyPr/>
                    <a:lstStyle/>
                    <a:p>
                      <a:r>
                        <a:rPr lang="en-US" sz="1600" dirty="0" smtClean="0"/>
                        <a:t>i feel slightly controled</a:t>
                      </a:r>
                      <a:endParaRPr lang="en-US" sz="1600" dirty="0"/>
                    </a:p>
                  </a:txBody>
                  <a:tcPr/>
                </a:tc>
              </a:tr>
              <a:tr h="370840">
                <a:tc>
                  <a:txBody>
                    <a:bodyPr/>
                    <a:lstStyle/>
                    <a:p>
                      <a:r>
                        <a:rPr lang="en-US" sz="1600" dirty="0" smtClean="0"/>
                        <a:t>I think break is useless so i think that the extra 10 minutes should be added to lunch. Also I don't agree with all of Mr. Thornton's standards and I have had better principles. Also Mrs. Galo is sometimes kind of sexist and she is too strict. I think we need to have a new facial hair and long hair rule, i believe that the students should be able to grow as much facial as they want. Also the homework is kind of ridiculous and it is useless and i feel we should learn things that will help us in real life. And finally i feel like high schoolers should have gym again. Thank you!</a:t>
                      </a:r>
                      <a:endParaRPr lang="en-US" sz="1600" dirty="0"/>
                    </a:p>
                  </a:txBody>
                  <a:tcPr/>
                </a:tc>
              </a:tr>
              <a:tr h="370840">
                <a:tc>
                  <a:txBody>
                    <a:bodyPr/>
                    <a:lstStyle/>
                    <a:p>
                      <a:r>
                        <a:rPr lang="en-US" sz="1600" dirty="0" smtClean="0"/>
                        <a:t>MCS is a very great school and it has been great being a part of it. However, in the last few years, it has slowly gone downhill and it is very sad to watch. I feel like we are becoming more into a secular school. I feel like bad behavior is rewarded (such as being allowed to graduate early even when caught cheating and being absent more than the days allowed). That was very frustrating for all the juniors. Most of us have the credits and been in school and were not caught cheating but yet that was not an option for us. I feel like the rules are not enforced at all. People are doing bad things in the parking lot, cussing non stop, not following dress code and more. Yet those who do follow the rules get punished for those who don't.   teachers kids,  get special treatment and it is very obvious. One person may get in trouble for something and then another person may get by with that same issue and not get in trouble. I feel like bullying is not taken care of whatsoever. Teachers just sit back and watch it happen. I feel like there needs to be more communication among the teachers. I feel like i am constantly having 5 quizzes/tests in one day due to miscommunication. I have a life outside of school and i feel as if the teachers don't care. so i can't have any family time. i have no time to do anything outside of school. and i never get enough sleep because of how much work i have. styaing up till 2 or 3 am is very hard to do. Teachers who are very good at that is mrs. debusk ms. gore  mrs. jackson and mr evans. They care about what you do in your afternoons and make sure you don't have too much to do and ask you what you are doing in that afternoon so you are up all night. I really appreciate sweet people like mrs.scherer mrs. browning and mrs. caldwell and mrs debusk. i really trust them and feel like i can go to them about anything. i can really trust them. Mrs. Hampton really cares about her students and it is very bvious. she makes sure we understand what we are doing and she does it because she wants us to have a Christian English education. I miss being able to have nights with my familt and not be in my room doing homework/study. It is very sad to see where MCS is today. I used to be very comfortable here, but now i can't wait to graduate.  Chapel speakers. It is agreed among many that we should have more interesting chapel speakers. More like Josh Armstrong, Greg Floyd, Ben Pottorff (who we had recently). More interesting chapel topics. Small group was more fun when the leaders chose the topic. Small group time is not relevant because the topics are not relevant to what is going on within the small group. My small group last year went trhough a study and it was the best time and i grew closer to God more than ever. The guys growing their hair out is clearly stated in the hand book yet is not being enforced. Break is basically pointless it is so short you don't have time to get through the hallway get your snack out and then turn right back around and go to class WHERE WE CANT EAT. The junior class guys are so disrespectful and nothing IS EVER DONE about it. They talk about very inappropriate things and no one stops them. many of them talking about being high they talk about private body parts and sex. and way more that i don't want to even get in to. it has been reported many times and even witnessed. The boys make fun of literally everyone. it is so sad to see the school i once loved dwindle. Many talk about how many year they think this school will be here sadly the answer is usually not many. </a:t>
                      </a:r>
                      <a:endParaRPr lang="en-US" sz="1600" dirty="0"/>
                    </a:p>
                  </a:txBody>
                  <a:tcPr/>
                </a:tc>
              </a:tr>
            </a:tbl>
          </a:graphicData>
        </a:graphic>
      </p:graphicFrame>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no</a:t>
                      </a:r>
                      <a:endParaRPr lang="en-US" sz="1600" dirty="0"/>
                    </a:p>
                  </a:txBody>
                  <a:tcPr/>
                </a:tc>
              </a:tr>
              <a:tr h="370840">
                <a:tc>
                  <a:txBody>
                    <a:bodyPr/>
                    <a:lstStyle/>
                    <a:p>
                      <a:r>
                        <a:rPr lang="en-US" sz="1600" dirty="0" smtClean="0"/>
                        <a:t>It seems that the school can't use their resources very well as far as financial stability goes. For example, starting a new building when there are bills to be paid. Another major problem is the choice of administration. The school an the school board knew very well that the most recent administrator had been fired from some if not all of his previous jobs but they hired him anyways. And as for the elementary principle, at least 5 teachers and or staff members resigned from their jobs last year due to the attitude and immaturity of the elementary principle. There have also been other cases of hiring and firing staff members that were unnecessary. The school board also likes to keep "secrets" or important information from the other teachers and especially the parents. Now in terms of teachers and students, way too much homework. Speaking from personal experience, the most sleep I've gotten this year in one night is 6 hours. Teenagers actually need at least 8 to be able to function properly throughout the day. But the amount of homework that piles up causes sleep deprivation, stress, anxiety, and depression. I personally suffer with all of these and I know I'm not the only one. However, it seems as if the teachers have no care to our health in that sense. Also the bathrooms are overwhelmingly disgusting, and all but 2 of the locks are broken. In conclusion, this school needs to get their priorities straight and be careful of who they put in charge of making all the important decisions.</a:t>
                      </a:r>
                      <a:endParaRPr lang="en-US" sz="1600" dirty="0"/>
                    </a:p>
                  </a:txBody>
                  <a:tcPr/>
                </a:tc>
              </a:tr>
              <a:tr h="370840">
                <a:tc>
                  <a:txBody>
                    <a:bodyPr/>
                    <a:lstStyle/>
                    <a:p>
                      <a:r>
                        <a:rPr lang="en-US" sz="1600" dirty="0" smtClean="0"/>
                        <a:t>Less homework would be really nice and I appreciate Mrs. Kawa she does very good at managing her class and is understanding and will be there for you when you need it.   </a:t>
                      </a:r>
                      <a:endParaRPr lang="en-US" sz="1600" dirty="0"/>
                    </a:p>
                  </a:txBody>
                  <a:tcPr/>
                </a:tc>
              </a:tr>
            </a:tbl>
          </a:graphicData>
        </a:graphic>
      </p:graphicFrame>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Lunch is too short. We should take out the 12 minute break and put some of it toward lunch, starting school later, and ending it earlier. We should also enforce the rule that one doesn't have homework on Wednesdays. We should set a limit to how long hair can be. Even though it isn't in their faces, it is still too long for some of the guys. We should also get out for Veterans day to support our veterans at the parade. We should get actual computers so administrators can block individuals from certain things and not the entire school for a few people's mistakes. We should change the bells to something not what it is now. We should allow logos bigger than fists as long as they are mature and not inappropriate. We should work on communication; the communication at this school is very bad. We should lower the percentage of the school required to be sick to close school. Also, some people need flex to finish school work. Have a special bathroom for good students. Bring back the A+ system. DO NOT get rid of the valedictorian and salutatorian. Have more time between classes.</a:t>
                      </a:r>
                      <a:endParaRPr lang="en-US" sz="1600" dirty="0"/>
                    </a:p>
                  </a:txBody>
                  <a:tcPr/>
                </a:tc>
              </a:tr>
              <a:tr h="370840">
                <a:tc>
                  <a:txBody>
                    <a:bodyPr/>
                    <a:lstStyle/>
                    <a:p>
                      <a:r>
                        <a:rPr lang="en-US" sz="1600" dirty="0" smtClean="0"/>
                        <a:t>I love MCS and the family that I have made school wide. I have been at this school a long time and have seen many positive and negative changes. I sometimes feel that work ethic is not being promoted as much as it can be. I tend to get all my work done before it is taken up, while other students do it the class period before and still receive the same grades (to an extent). It makes me less motivated in succeeding when others don't have to work as hard. I am also worried about dress code. I feel people are starting to bend the rules while others are following the rules. I do not want to get privileges taken away because of this, but it still seems unfair. Stricter punishments on those who do not follow could help. The sports program has also gotten worse since last year (support from students wise). Side tangent- Mrs. brown is amazing and she should teach statistics!! THe workload this year kind of ridiculous. I tend to have over 4 quizzes/ tests per week collectively. With extra curricular activities and volunteering on top of that, I seem only get around 3-6 hours of sleep per day. It is exhausting. Maybe the teachers could talk and make sure we are not dying of the workload. Lunch is also really short. I REALLY like FLEX every day. It has really helped. </a:t>
                      </a:r>
                      <a:endParaRPr lang="en-US" sz="1600" dirty="0"/>
                    </a:p>
                  </a:txBody>
                  <a:tcPr/>
                </a:tc>
              </a:tr>
            </a:tbl>
          </a:graphicData>
        </a:graphic>
      </p:graphicFrame>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Chapel should be moved from Wednesday, a designated time maybe once a week to go outside, and less homework. </a:t>
                      </a:r>
                      <a:endParaRPr lang="en-US" sz="1600" dirty="0"/>
                    </a:p>
                  </a:txBody>
                  <a:tcPr/>
                </a:tc>
              </a:tr>
              <a:tr h="370840">
                <a:tc>
                  <a:txBody>
                    <a:bodyPr/>
                    <a:lstStyle/>
                    <a:p>
                      <a:r>
                        <a:rPr lang="en-US" sz="1600" dirty="0" smtClean="0"/>
                        <a:t>Mrs Jackson isn't a great teacher. No one really likes Miss Sheer and everyone dreads it when she comes in the room and it's not really against her it's just nobody likes what she has to say and nobody really wants to hear her. Mr. Thornton is really really weird. Mrs Hampton should definitely not be a math teacher. Mrs Debusk is actually a good teacher. Mrs Brown is be far the best teacher and she's amazing at teacher math and should receive double pay. I feel like our school doesn't handle money well. A lot of people talk about how our school is in so much debt. I feel like our school doesn't care about baseball at all. The baseball field sucks and it's not nice at all especially when compared to the soccer field. Junior year kinda sucks so less work would be nice too. We need more sleep. Why do people care so much about the cress code and having no logos. That's so dumb literally nobody cares about the logos so why do you ban them. Also why can't we have beards that's really stupid. Literally every other school lets kids have beards so what gives? Mr. Thornton, Miesenwiser, Abernathy, and Evans all have facial hair. Why can't us students have facial hair? I just find all that kinda dumb. So if you could change that, that'd be cool. Thank you! And don't take anything too harshly.</a:t>
                      </a:r>
                      <a:endParaRPr lang="en-US" sz="1600" dirty="0"/>
                    </a:p>
                  </a:txBody>
                  <a:tcPr/>
                </a:tc>
              </a:tr>
              <a:tr h="370840">
                <a:tc>
                  <a:txBody>
                    <a:bodyPr/>
                    <a:lstStyle/>
                    <a:p>
                      <a:r>
                        <a:rPr lang="en-US" sz="1600" dirty="0" smtClean="0"/>
                        <a:t>There's a lot of people bending the rules and not getting called out at all. I'd like more communication among the teachers about when tests and quizzes are. I'm finding 3-4 tests/quizzes a day to be a normal routine. I really do love all my teachers and my class, but the workload I have each night is overwhelming. Mrs. Brown is an amazing teachers and should teach stats. If possible, I'd like more time for small groups. Either make it weekly again or increase the time to talk. Also, I would appreciate more time to eat lunch. Having flex every day has really helped me get stuff done. </a:t>
                      </a:r>
                      <a:endParaRPr lang="en-US" sz="1600" dirty="0"/>
                    </a:p>
                  </a:txBody>
                  <a:tcPr/>
                </a:tc>
              </a:tr>
            </a:tbl>
          </a:graphicData>
        </a:graphic>
      </p:graphicFrame>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I think that MCS should have more academic opportunities such as more class options specifically a culinary class. I think that the guidance counselor needs to be less concerned with taking up our flex time and study hall time by talking about colleges and other things that are not explained well enough to where it is of any relevance to us. I also think that the dress code is not administered fairly. Several people are out of dress code almost everyday and are not told anything about it. I also think that the teachers should not be allowed to break dress code without being told anything. I also do not think that it is fair that the basketball teams, cheerleaders, and some teachers are allowed to wear sweatpants and the rest of the school is not. I also think that the school should have more opportunities to take classes over the summer because the school year is packed and very stressful and it would help to take at least one class over the summer to free up a class period to work on other things. </a:t>
                      </a:r>
                      <a:endParaRPr lang="en-US" sz="1600" dirty="0"/>
                    </a:p>
                  </a:txBody>
                  <a:tcPr/>
                </a:tc>
              </a:tr>
              <a:tr h="370840">
                <a:tc>
                  <a:txBody>
                    <a:bodyPr/>
                    <a:lstStyle/>
                    <a:p>
                      <a:r>
                        <a:rPr lang="en-US" sz="1600" dirty="0" smtClean="0"/>
                        <a:t>I believe there is a environment of apathy at MCS due to people getting so accustomed to the same routine. I.E. chapel is the same every time, I feel like it would be much better if we had a variety of great speakers. I also think chapel would be better if it was in the orchestra room, people are closer to the worship band and everyone is closer in general so it creates an environment of unity. just a thought</a:t>
                      </a:r>
                      <a:endParaRPr lang="en-US" sz="1600" dirty="0"/>
                    </a:p>
                  </a:txBody>
                  <a:tcPr/>
                </a:tc>
              </a:tr>
              <a:tr h="370840">
                <a:tc>
                  <a:txBody>
                    <a:bodyPr/>
                    <a:lstStyle/>
                    <a:p>
                      <a:r>
                        <a:rPr lang="en-US" sz="1600" dirty="0" smtClean="0"/>
                        <a:t>We should allow long hair and facial hair</a:t>
                      </a:r>
                      <a:endParaRPr lang="en-US" sz="1600" dirty="0"/>
                    </a:p>
                  </a:txBody>
                  <a:tcPr/>
                </a:tc>
              </a:tr>
              <a:tr h="370840">
                <a:tc>
                  <a:txBody>
                    <a:bodyPr/>
                    <a:lstStyle/>
                    <a:p>
                      <a:r>
                        <a:rPr lang="en-US" sz="1600" dirty="0" smtClean="0"/>
                        <a:t>Change chapel day because we need wednesday flex most. Or just do small groups.</a:t>
                      </a:r>
                      <a:endParaRPr lang="en-US" sz="1600"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Q6 - MCS provides instructional materials (e.g., textbooks, handouts, computers) that allow me to be successful academically.</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50.73%</a:t>
                      </a:r>
                      <a:endParaRPr lang="en-US" sz="1600" dirty="0"/>
                    </a:p>
                  </a:txBody>
                  <a:tcPr/>
                </a:tc>
                <a:tc>
                  <a:txBody>
                    <a:bodyPr/>
                    <a:lstStyle/>
                    <a:p>
                      <a:r>
                        <a:rPr lang="en-US" sz="1600" dirty="0" smtClean="0"/>
                        <a:t>104</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32.20%</a:t>
                      </a:r>
                      <a:endParaRPr lang="en-US" sz="1600" dirty="0"/>
                    </a:p>
                  </a:txBody>
                  <a:tcPr/>
                </a:tc>
                <a:tc>
                  <a:txBody>
                    <a:bodyPr/>
                    <a:lstStyle/>
                    <a:p>
                      <a:r>
                        <a:rPr lang="en-US" sz="1600" dirty="0" smtClean="0"/>
                        <a:t>66</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8.78%</a:t>
                      </a:r>
                      <a:endParaRPr lang="en-US" sz="1600" dirty="0"/>
                    </a:p>
                  </a:txBody>
                  <a:tcPr/>
                </a:tc>
                <a:tc>
                  <a:txBody>
                    <a:bodyPr/>
                    <a:lstStyle/>
                    <a:p>
                      <a:r>
                        <a:rPr lang="en-US" sz="1600" dirty="0" smtClean="0"/>
                        <a:t>18</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4.39%</a:t>
                      </a:r>
                      <a:endParaRPr lang="en-US" sz="1600" dirty="0"/>
                    </a:p>
                  </a:txBody>
                  <a:tcPr/>
                </a:tc>
                <a:tc>
                  <a:txBody>
                    <a:bodyPr/>
                    <a:lstStyle/>
                    <a:p>
                      <a:r>
                        <a:rPr lang="en-US" sz="1600" dirty="0" smtClean="0"/>
                        <a:t>9</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3.90%</a:t>
                      </a:r>
                      <a:endParaRPr lang="en-US" sz="1600" dirty="0"/>
                    </a:p>
                  </a:txBody>
                  <a:tcPr/>
                </a:tc>
                <a:tc>
                  <a:txBody>
                    <a:bodyPr/>
                    <a:lstStyle/>
                    <a:p>
                      <a:r>
                        <a:rPr lang="en-US" sz="1600" dirty="0" smtClean="0"/>
                        <a:t>8</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205</a:t>
                      </a:r>
                      <a:endParaRPr lang="en-US" sz="1600" dirty="0"/>
                    </a:p>
                  </a:txBody>
                  <a:tcPr/>
                </a:tc>
              </a:tr>
            </a:tbl>
          </a:graphicData>
        </a:graphic>
      </p:graphicFrame>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I feel that teachers do not disiplin each students the same, they favor some students and do not discipline them.  It really bothers me how much students use their phones in class when the teachers aren't looking.  I really feel that this is the place God want me.</a:t>
                      </a:r>
                      <a:endParaRPr lang="en-US" sz="1600" dirty="0"/>
                    </a:p>
                  </a:txBody>
                  <a:tcPr/>
                </a:tc>
              </a:tr>
              <a:tr h="370840">
                <a:tc>
                  <a:txBody>
                    <a:bodyPr/>
                    <a:lstStyle/>
                    <a:p>
                      <a:r>
                        <a:rPr lang="en-US" sz="1600" dirty="0" smtClean="0"/>
                        <a:t>I feel like the discipline in the school isn't effective, none of the punishments given out by the school would make me want to not do the action that got me in "trouble" again. Also i feel like the dress code isn't held to the same standard with everyone, especially kids of teachers at this school. Also I would enjoy for the school to have a day/days of school improvement where we do yard work, mulch, paint, clean, organize, and really clean and make this school look great inside and out. Money from this could come from dash and dodge (which i think we should do one in the spring and the fall to double the amount of money made)and we could spend it on helping our landscaping look good. Also as a student i feel like chapel can get very repetative and it's hard to really reflect on the message when I have to go right back to class. I think if we (the highschool) did chapel in the orchestra room, where everyone is close, and had a series of messages relating to eachother then chapel would be more beneficial. The chapel team needs to pick new songs sometimes, because we always do the same stuff. Also we need more time for chapel, the speaker never has enough time to do his/her message completely and it's hard to ever get anything out of a rushed message. Next I think that we should do some kind of fundraiser to get money for the teachers to have new cabinets and storage containers in their rooms because it kinda just looks junky and crazy with everything shown and spread out. Next I think that it would be very benefical to some kids to have an automotive repairs (that should be required) extra. People need to know how to change tires and oil and how to jumpstart a car. Just basic knowledge that some kids don't get that this school could provide. </a:t>
                      </a:r>
                      <a:endParaRPr lang="en-US" sz="1600" dirty="0"/>
                    </a:p>
                  </a:txBody>
                  <a:tcPr/>
                </a:tc>
              </a:tr>
            </a:tbl>
          </a:graphicData>
        </a:graphic>
      </p:graphicFrame>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The authority structure is driven by complaints. I personally avoid any contact with other students who have parents that complain to the school.  A complaint immediately dictates action from administration. I should not have to fear outside entities introducing punishments upon me.  Several times in school I have had to visit the office repeatedly due to admittedly false claims about my behavior from another student. The faculty is the faculty, they need to make decisions based on biblical principles, not what someone said. </a:t>
                      </a:r>
                      <a:endParaRPr lang="en-US" sz="1600" dirty="0"/>
                    </a:p>
                  </a:txBody>
                  <a:tcPr/>
                </a:tc>
              </a:tr>
              <a:tr h="370840">
                <a:tc>
                  <a:txBody>
                    <a:bodyPr/>
                    <a:lstStyle/>
                    <a:p>
                      <a:r>
                        <a:rPr lang="en-US" sz="1600" dirty="0" smtClean="0"/>
                        <a:t>no not really </a:t>
                      </a:r>
                      <a:endParaRPr lang="en-US" sz="1600" dirty="0"/>
                    </a:p>
                  </a:txBody>
                  <a:tcPr/>
                </a:tc>
              </a:tr>
              <a:tr h="370840">
                <a:tc>
                  <a:txBody>
                    <a:bodyPr/>
                    <a:lstStyle/>
                    <a:p>
                      <a:r>
                        <a:rPr lang="en-US" sz="1600" dirty="0" smtClean="0"/>
                        <a:t>I love Ms.Gore and Mrs. Debusk!! They make me want to come to school everyday!</a:t>
                      </a:r>
                      <a:endParaRPr lang="en-US" sz="1600" dirty="0"/>
                    </a:p>
                  </a:txBody>
                  <a:tcPr/>
                </a:tc>
              </a:tr>
              <a:tr h="370840">
                <a:tc>
                  <a:txBody>
                    <a:bodyPr/>
                    <a:lstStyle/>
                    <a:p>
                      <a:r>
                        <a:rPr lang="en-US" sz="1600" dirty="0" smtClean="0"/>
                        <a:t>A suggestion box, more and thoughtful punishments, taking action when people are constantly being disruptive, harassing students, and verbally hurting someone...... thats a big problem............  </a:t>
                      </a:r>
                      <a:endParaRPr lang="en-US" sz="1600" dirty="0"/>
                    </a:p>
                  </a:txBody>
                  <a:tcPr/>
                </a:tc>
              </a:tr>
              <a:tr h="370840">
                <a:tc>
                  <a:txBody>
                    <a:bodyPr/>
                    <a:lstStyle/>
                    <a:p>
                      <a:r>
                        <a:rPr lang="en-US" sz="1600" dirty="0" smtClean="0"/>
                        <a:t>The school is always cold and we don't have enough lunch time. However, overall, MCS has been a great experience for me.</a:t>
                      </a:r>
                      <a:endParaRPr lang="en-US" sz="1600" dirty="0"/>
                    </a:p>
                  </a:txBody>
                  <a:tcPr/>
                </a:tc>
              </a:tr>
              <a:tr h="370840">
                <a:tc>
                  <a:txBody>
                    <a:bodyPr/>
                    <a:lstStyle/>
                    <a:p>
                      <a:r>
                        <a:rPr lang="en-US" sz="1600" dirty="0" smtClean="0"/>
                        <a:t>More time for lunch, and a P.E. elective for highschool</a:t>
                      </a:r>
                      <a:endParaRPr lang="en-US" sz="1600" dirty="0"/>
                    </a:p>
                  </a:txBody>
                  <a:tcPr/>
                </a:tc>
              </a:tr>
              <a:tr h="370840">
                <a:tc>
                  <a:txBody>
                    <a:bodyPr/>
                    <a:lstStyle/>
                    <a:p>
                      <a:r>
                        <a:rPr lang="en-US" sz="1600" dirty="0" smtClean="0"/>
                        <a:t>I feel like students, when out of dress code, should be treated equally and fairly. Not just some people get in trouble for being out of dress code and some people don't. Also, myself and a lot of my friends don't see a problem with clothes that have big logos on them and we don't understand why that would distract us from learning. Also, lunch should be longer. </a:t>
                      </a:r>
                      <a:endParaRPr lang="en-US" sz="1600" dirty="0"/>
                    </a:p>
                  </a:txBody>
                  <a:tcPr/>
                </a:tc>
              </a:tr>
            </a:tbl>
          </a:graphicData>
        </a:graphic>
      </p:graphicFrame>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I believe that students are forced to do a strict academic program with little to no classes that fit their own interest. A change in this would be good for the school. Also some better management with money such as focusing on new classes rather than spending all of it on sports will be good for the school.</a:t>
                      </a:r>
                      <a:endParaRPr lang="en-US" sz="1600" dirty="0"/>
                    </a:p>
                  </a:txBody>
                  <a:tcPr/>
                </a:tc>
              </a:tr>
              <a:tr h="370840">
                <a:tc>
                  <a:txBody>
                    <a:bodyPr/>
                    <a:lstStyle/>
                    <a:p>
                      <a:r>
                        <a:rPr lang="en-US" sz="1600" dirty="0" smtClean="0"/>
                        <a:t> I would like to see the school take more initiative in giving students the opportunity to lead and be mature. The teachers expect kids to following a set of guidelines without the knowledge of each childs difference in learning and respecting leadership. For example, students can't have their phones out at lunch or any time period, leaving the school for work or any reasons can be difficult. If the school would focus on cultivating an environment of students who succeed when taking initiative and grow when they show maturity.  </a:t>
                      </a:r>
                      <a:endParaRPr lang="en-US" sz="1600" dirty="0"/>
                    </a:p>
                  </a:txBody>
                  <a:tcPr/>
                </a:tc>
              </a:tr>
              <a:tr h="370840">
                <a:tc>
                  <a:txBody>
                    <a:bodyPr/>
                    <a:lstStyle/>
                    <a:p>
                      <a:r>
                        <a:rPr lang="en-US" sz="1600" dirty="0" smtClean="0"/>
                        <a:t>in the winter the classrooms can get to cold, we don't do enough drills such as intruder or tornado drills to help us know what we are supposed to do in the case of an emergency</a:t>
                      </a:r>
                      <a:endParaRPr lang="en-US" sz="1600" dirty="0"/>
                    </a:p>
                  </a:txBody>
                  <a:tcPr/>
                </a:tc>
              </a:tr>
              <a:tr h="370840">
                <a:tc>
                  <a:txBody>
                    <a:bodyPr/>
                    <a:lstStyle/>
                    <a:p>
                      <a:r>
                        <a:rPr lang="en-US" sz="1600" dirty="0" smtClean="0"/>
                        <a:t>Ms.Johnson the 8th grade science teacher 7th grade math teacher treats boys and girls differently, especially when it comes to punishments. She favours the girls more than the boys, and you can tell during class. She also gets invoveled in the students problems and drama when its not her place. Thank you</a:t>
                      </a:r>
                      <a:endParaRPr lang="en-US" sz="1600" dirty="0"/>
                    </a:p>
                  </a:txBody>
                  <a:tcPr/>
                </a:tc>
              </a:tr>
            </a:tbl>
          </a:graphicData>
        </a:graphic>
      </p:graphicFrame>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1)can we please fix the locks on the bathroom doors. 2) I don't think many of us know where to go in a tornado drill. 3) can we please clear up what is the most advisable thing to do in an active shooter/intruder situation</a:t>
                      </a:r>
                      <a:endParaRPr lang="en-US" sz="1600" dirty="0"/>
                    </a:p>
                  </a:txBody>
                  <a:tcPr/>
                </a:tc>
              </a:tr>
              <a:tr h="370840">
                <a:tc>
                  <a:txBody>
                    <a:bodyPr/>
                    <a:lstStyle/>
                    <a:p>
                      <a:r>
                        <a:rPr lang="en-US" sz="1600" dirty="0" smtClean="0"/>
                        <a:t>Overall a great school. The biggest problems I see are within the student body, but no school is or will ever be perfect. Teachers are great and supportive. So much better than the public schools I attended before. </a:t>
                      </a:r>
                      <a:endParaRPr lang="en-US" sz="1600" dirty="0"/>
                    </a:p>
                  </a:txBody>
                  <a:tcPr/>
                </a:tc>
              </a:tr>
              <a:tr h="370840">
                <a:tc>
                  <a:txBody>
                    <a:bodyPr/>
                    <a:lstStyle/>
                    <a:p>
                      <a:r>
                        <a:rPr lang="en-US" sz="1600" dirty="0" smtClean="0"/>
                        <a:t>There are a few things actually mostly negative some positive. to start with the middle school science and math teacher Ms. Johnson treats some students differently and unfairly, this has been an ongoing issue for some time and has been brought up with her on several occasions from multiple students. This issue has been regarded as sexism. When this issue has been brought up with her she simply responds that it is her classroom and she may do as she pleases even if the issue is her being unfairly cruel to a student. However the band program is doing amazing under Mr. meinwieser and I would love to see more attention directed to it.   </a:t>
                      </a:r>
                      <a:endParaRPr lang="en-US" sz="1600" dirty="0"/>
                    </a:p>
                  </a:txBody>
                  <a:tcPr/>
                </a:tc>
              </a:tr>
              <a:tr h="370840">
                <a:tc>
                  <a:txBody>
                    <a:bodyPr/>
                    <a:lstStyle/>
                    <a:p>
                      <a:r>
                        <a:rPr lang="en-US" sz="1600" dirty="0" smtClean="0"/>
                        <a:t>The majority of students show a lack of interest in almost all things spiritual, and personally i believe this is due to weak leadership within the school (Ex. weak student leaders and administrative leaders)</a:t>
                      </a:r>
                      <a:endParaRPr lang="en-US" sz="1600" dirty="0"/>
                    </a:p>
                  </a:txBody>
                  <a:tcPr/>
                </a:tc>
              </a:tr>
              <a:tr h="370840">
                <a:tc>
                  <a:txBody>
                    <a:bodyPr/>
                    <a:lstStyle/>
                    <a:p>
                      <a:r>
                        <a:rPr lang="en-US" sz="1600" dirty="0" smtClean="0"/>
                        <a:t>I feel like the highschool students should be given more opportunities to be help them be better prepared for their future occupation.</a:t>
                      </a:r>
                      <a:endParaRPr lang="en-US" sz="1600" dirty="0"/>
                    </a:p>
                  </a:txBody>
                  <a:tcPr/>
                </a:tc>
              </a:tr>
            </a:tbl>
          </a:graphicData>
        </a:graphic>
      </p:graphicFrame>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The teachers need to incorporate more styles of learning, for example visual and kinesthetic. I am a visual learner, and some teachers only lecture us for an entire class period. I believe we need at least one more good science teacher, because I don't feel like the science teacher I have right now isn't adequately teaching me. As for my spiritual growth, I don't feel like the teachers are really encouraging it outside of school. Some treat it like homework, or a strict schedule. However, some teachers are very good and know exactly what they are doing, for example Ms Galo in math, and Mr Mienwieser in band.</a:t>
                      </a:r>
                      <a:endParaRPr lang="en-US" sz="1600" dirty="0"/>
                    </a:p>
                  </a:txBody>
                  <a:tcPr/>
                </a:tc>
              </a:tr>
              <a:tr h="370840">
                <a:tc>
                  <a:txBody>
                    <a:bodyPr/>
                    <a:lstStyle/>
                    <a:p>
                      <a:r>
                        <a:rPr lang="en-US" sz="1600" dirty="0" smtClean="0"/>
                        <a:t>First, I feel like the homework load on Wednesdays doesn't normally allow me to go to church relax because I have to stress about whether or not I can finish it.  Second, I think that it would be great to have more open discussions during class and especially in chapel because I feel like it benefits us to talk about what we are learning especially in chapel because it ensures that we have adequately understood what we are being taught.  Third, I think that it would be great if the teachers did not discipline people differently based on gender or whether or not the person is a staff members child.  I also really appreciate it when the teachers can have time in class that isn't purely educational because it's nice to be able to relax for a few minutes and it reminds us that our teachers are people with lives and interests outside of school just like us.  Finally, I feel like there are many people that work hard and aren't appreciated or they aren't supported well after they have accomplished something because they aren't someone that's necessarily always noticed.</a:t>
                      </a:r>
                      <a:endParaRPr lang="en-US" sz="1600" dirty="0"/>
                    </a:p>
                  </a:txBody>
                  <a:tcPr/>
                </a:tc>
              </a:tr>
            </a:tbl>
          </a:graphicData>
        </a:graphic>
      </p:graphicFrame>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the computers need and upgrade.</a:t>
                      </a:r>
                      <a:endParaRPr lang="en-US" sz="1600" dirty="0"/>
                    </a:p>
                  </a:txBody>
                  <a:tcPr/>
                </a:tc>
              </a:tr>
              <a:tr h="370840">
                <a:tc>
                  <a:txBody>
                    <a:bodyPr/>
                    <a:lstStyle/>
                    <a:p>
                      <a:r>
                        <a:rPr lang="en-US" sz="1600" dirty="0" smtClean="0"/>
                        <a:t>i love the community but it could always be better and there is stuff that the school could work on</a:t>
                      </a:r>
                      <a:endParaRPr lang="en-US" sz="1600" dirty="0"/>
                    </a:p>
                  </a:txBody>
                  <a:tcPr/>
                </a:tc>
              </a:tr>
              <a:tr h="370840">
                <a:tc>
                  <a:txBody>
                    <a:bodyPr/>
                    <a:lstStyle/>
                    <a:p>
                      <a:r>
                        <a:rPr lang="en-US" sz="1600" dirty="0" smtClean="0"/>
                        <a:t>I enjoy my friends, but I am always cold.</a:t>
                      </a:r>
                      <a:endParaRPr lang="en-US" sz="1600" dirty="0"/>
                    </a:p>
                  </a:txBody>
                  <a:tcPr/>
                </a:tc>
              </a:tr>
              <a:tr h="370840">
                <a:tc>
                  <a:txBody>
                    <a:bodyPr/>
                    <a:lstStyle/>
                    <a:p>
                      <a:r>
                        <a:rPr lang="en-US" sz="1600" dirty="0" smtClean="0"/>
                        <a:t>more security, more emergency planning needed.</a:t>
                      </a:r>
                      <a:endParaRPr lang="en-US" sz="1600" dirty="0"/>
                    </a:p>
                  </a:txBody>
                  <a:tcPr/>
                </a:tc>
              </a:tr>
              <a:tr h="370840">
                <a:tc>
                  <a:txBody>
                    <a:bodyPr/>
                    <a:lstStyle/>
                    <a:p>
                      <a:r>
                        <a:rPr lang="en-US" sz="1600" dirty="0" smtClean="0"/>
                        <a:t>regarding the question of whether the discipline system is fair, I strongly disagree because I do not think that there is ANY punishment AT ALL. none of the punishments make me want to not do whatever I was doing again. Personally, I find a little quiet time in Mr. Thorntons office about once a week very relaxing. (not that I in there once a week)</a:t>
                      </a:r>
                      <a:endParaRPr lang="en-US" sz="1600" dirty="0"/>
                    </a:p>
                  </a:txBody>
                  <a:tcPr/>
                </a:tc>
              </a:tr>
              <a:tr h="370840">
                <a:tc>
                  <a:txBody>
                    <a:bodyPr/>
                    <a:lstStyle/>
                    <a:p>
                      <a:r>
                        <a:rPr lang="en-US" sz="1600" dirty="0" smtClean="0"/>
                        <a:t>Needs a stronger small group/chapel schedule.  Students constantly are unaware of what they will be having each week, and small group leaders are left to last minute glances over the lessons.</a:t>
                      </a:r>
                      <a:endParaRPr lang="en-US" sz="1600" dirty="0"/>
                    </a:p>
                  </a:txBody>
                  <a:tcPr/>
                </a:tc>
              </a:tr>
              <a:tr h="370840">
                <a:tc>
                  <a:txBody>
                    <a:bodyPr/>
                    <a:lstStyle/>
                    <a:p>
                      <a:r>
                        <a:rPr lang="en-US" sz="1600" dirty="0" smtClean="0"/>
                        <a:t>Its too cold. Dress code is ridiculous. spotify and banning things is kinda stupid. music. I love the school other than that. fire mrs. morris please. she is too emotional and mean...... </a:t>
                      </a:r>
                      <a:endParaRPr lang="en-US" sz="1600" dirty="0"/>
                    </a:p>
                  </a:txBody>
                  <a:tcPr/>
                </a:tc>
              </a:tr>
            </a:tbl>
          </a:graphicData>
        </a:graphic>
      </p:graphicFrame>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Don't be super strict about dress code and blocking websites when there's no reason to do so. </a:t>
                      </a:r>
                      <a:endParaRPr lang="en-US" sz="1600" dirty="0"/>
                    </a:p>
                  </a:txBody>
                  <a:tcPr/>
                </a:tc>
              </a:tr>
              <a:tr h="370840">
                <a:tc>
                  <a:txBody>
                    <a:bodyPr/>
                    <a:lstStyle/>
                    <a:p>
                      <a:r>
                        <a:rPr lang="en-US" sz="1600" dirty="0" smtClean="0"/>
                        <a:t>no</a:t>
                      </a:r>
                      <a:endParaRPr lang="en-US" sz="1600" dirty="0"/>
                    </a:p>
                  </a:txBody>
                  <a:tcPr/>
                </a:tc>
              </a:tr>
              <a:tr h="370840">
                <a:tc>
                  <a:txBody>
                    <a:bodyPr/>
                    <a:lstStyle/>
                    <a:p>
                      <a:r>
                        <a:rPr lang="en-US" sz="1600" dirty="0" smtClean="0"/>
                        <a:t>dress code, Clean, music, PPEEEOOOPPPPLLLEEEE (teachers)</a:t>
                      </a:r>
                      <a:endParaRPr lang="en-US" sz="1600" dirty="0"/>
                    </a:p>
                  </a:txBody>
                  <a:tcPr/>
                </a:tc>
              </a:tr>
              <a:tr h="370840">
                <a:tc>
                  <a:txBody>
                    <a:bodyPr/>
                    <a:lstStyle/>
                    <a:p>
                      <a:r>
                        <a:rPr lang="en-US" sz="1600" dirty="0" smtClean="0"/>
                        <a:t>not really</a:t>
                      </a:r>
                      <a:endParaRPr lang="en-US" sz="1600" dirty="0"/>
                    </a:p>
                  </a:txBody>
                  <a:tcPr/>
                </a:tc>
              </a:tr>
              <a:tr h="370840">
                <a:tc>
                  <a:txBody>
                    <a:bodyPr/>
                    <a:lstStyle/>
                    <a:p>
                      <a:r>
                        <a:rPr lang="en-US" sz="1600" dirty="0" smtClean="0"/>
                        <a:t>Make the school warmer during winter season, encourage teachers not to stick to old agenda and make them change projects and espically community service requirments around once in a while. Community service should be voluntary not required by an dual enrollment english course. Find more teachers and expand the math and science opportunities we have where we don't have to take classes online and can take them at the school. Honors history class?</a:t>
                      </a:r>
                      <a:endParaRPr lang="en-US" sz="1600" dirty="0"/>
                    </a:p>
                  </a:txBody>
                  <a:tcPr/>
                </a:tc>
              </a:tr>
              <a:tr h="370840">
                <a:tc>
                  <a:txBody>
                    <a:bodyPr/>
                    <a:lstStyle/>
                    <a:p>
                      <a:r>
                        <a:rPr lang="en-US" sz="1600" dirty="0" smtClean="0"/>
                        <a:t>I like the fact that we are getting a new athletic director.  </a:t>
                      </a:r>
                      <a:endParaRPr lang="en-US" sz="1600" dirty="0"/>
                    </a:p>
                  </a:txBody>
                  <a:tcPr/>
                </a:tc>
              </a:tr>
              <a:tr h="370840">
                <a:tc>
                  <a:txBody>
                    <a:bodyPr/>
                    <a:lstStyle/>
                    <a:p>
                      <a:r>
                        <a:rPr lang="en-US" sz="1600" dirty="0" smtClean="0"/>
                        <a:t>zoo wee mama</a:t>
                      </a:r>
                      <a:endParaRPr lang="en-US" sz="1600" dirty="0"/>
                    </a:p>
                  </a:txBody>
                  <a:tcPr/>
                </a:tc>
              </a:tr>
              <a:tr h="370840">
                <a:tc>
                  <a:txBody>
                    <a:bodyPr/>
                    <a:lstStyle/>
                    <a:p>
                      <a:r>
                        <a:rPr lang="en-US" sz="1600" dirty="0" smtClean="0"/>
                        <a:t>Teachers and their teaching methods for example i am a visual learner and all my teachers just lecture us and not really teaching us appropriate academic ways.</a:t>
                      </a:r>
                      <a:endParaRPr lang="en-US" sz="1600" dirty="0"/>
                    </a:p>
                  </a:txBody>
                  <a:tcPr/>
                </a:tc>
              </a:tr>
            </a:tbl>
          </a:graphicData>
        </a:graphic>
      </p:graphicFrame>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mrs. Johnson picks her own gender over all she punishes boys for everything they do and lets the girls do the same thing all day </a:t>
                      </a:r>
                      <a:endParaRPr lang="en-US" sz="1600" dirty="0"/>
                    </a:p>
                  </a:txBody>
                  <a:tcPr/>
                </a:tc>
              </a:tr>
              <a:tr h="370840">
                <a:tc>
                  <a:txBody>
                    <a:bodyPr/>
                    <a:lstStyle/>
                    <a:p>
                      <a:r>
                        <a:rPr lang="en-US" sz="1600" dirty="0" smtClean="0"/>
                        <a:t>I made great friends that I would Love to grow up with, and I grow closer to God everyday.</a:t>
                      </a:r>
                      <a:endParaRPr lang="en-US" sz="1600" dirty="0"/>
                    </a:p>
                  </a:txBody>
                  <a:tcPr/>
                </a:tc>
              </a:tr>
              <a:tr h="370840">
                <a:tc>
                  <a:txBody>
                    <a:bodyPr/>
                    <a:lstStyle/>
                    <a:p>
                      <a:r>
                        <a:rPr lang="en-US" sz="1600" dirty="0" smtClean="0"/>
                        <a:t>Miss johnson gets into students business outside of school when she is not needed in the problem and or conversation, brings up past problems, in front of people, and treats boys and girls differently </a:t>
                      </a:r>
                      <a:endParaRPr lang="en-US" sz="1600" dirty="0"/>
                    </a:p>
                  </a:txBody>
                  <a:tcPr/>
                </a:tc>
              </a:tr>
              <a:tr h="370840">
                <a:tc>
                  <a:txBody>
                    <a:bodyPr/>
                    <a:lstStyle/>
                    <a:p>
                      <a:r>
                        <a:rPr lang="en-US" sz="1600" dirty="0" smtClean="0"/>
                        <a:t>I love it so much here and hope that I can go here until I graduate.</a:t>
                      </a:r>
                      <a:endParaRPr lang="en-US" sz="1600" dirty="0"/>
                    </a:p>
                  </a:txBody>
                  <a:tcPr/>
                </a:tc>
              </a:tr>
              <a:tr h="370840">
                <a:tc>
                  <a:txBody>
                    <a:bodyPr/>
                    <a:lstStyle/>
                    <a:p>
                      <a:r>
                        <a:rPr lang="en-US" sz="1600" dirty="0" smtClean="0"/>
                        <a:t>Treat all sports equally, dont just give all the attention to basketball, like if basketball gets warmup shirts then give them to all sports or if volleyball or soccer win a championship give them more credit.</a:t>
                      </a:r>
                      <a:endParaRPr lang="en-US" sz="1600" dirty="0"/>
                    </a:p>
                  </a:txBody>
                  <a:tcPr/>
                </a:tc>
              </a:tr>
              <a:tr h="370840">
                <a:tc>
                  <a:txBody>
                    <a:bodyPr/>
                    <a:lstStyle/>
                    <a:p>
                      <a:r>
                        <a:rPr lang="en-US" sz="1600" dirty="0" smtClean="0"/>
                        <a:t>Yes. I believe that our extracurricular activities are quite limited. I think that we should restart the high school softball team. There are plenty of girls willing to play, and is there not a young softball field on campus that is just going to waste without use? Also, I think that something seriously has to be done with our gym. I have spoken with other students, and they agree with me that the colors are horrendous. There are so many different shades of purple that do not match and it is not a good impression on guests for our main room to be a mixed up jumble of different shades. To end, I want you to know that all students are not treated fairly, but rather treated differently based on reputation or gender. I have seen different scenarios where one student might get dress coded for wearing something, say, a hoodie with a picture on the front, but then another student could do the same thing for weeks and no one would say anything. Also, I think that there should be no homework on Wednesdays. I believe that this may or may not have been established in the past, but it still goes on. Between church, extracurriculars, and an adequate amount of sleep, there leaves little time for the homework that always seems to reach us. I am sure that there is more that I would like to say, but I cannot think of it at this moment.</a:t>
                      </a:r>
                      <a:endParaRPr lang="en-US" sz="1600" dirty="0"/>
                    </a:p>
                  </a:txBody>
                  <a:tcPr/>
                </a:tc>
              </a:tr>
            </a:tbl>
          </a:graphicData>
        </a:graphic>
      </p:graphicFrame>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Dress Code with hair need to be more lenient. Like a public school</a:t>
                      </a:r>
                      <a:endParaRPr lang="en-US" sz="1600" dirty="0"/>
                    </a:p>
                  </a:txBody>
                  <a:tcPr/>
                </a:tc>
              </a:tr>
              <a:tr h="370840">
                <a:tc>
                  <a:txBody>
                    <a:bodyPr/>
                    <a:lstStyle/>
                    <a:p>
                      <a:r>
                        <a:rPr lang="en-US" sz="1600" dirty="0" smtClean="0"/>
                        <a:t>The dress code is really not good.  I don't like the dress code. I feel like it could be better </a:t>
                      </a:r>
                      <a:endParaRPr lang="en-US" sz="1600" dirty="0"/>
                    </a:p>
                  </a:txBody>
                  <a:tcPr/>
                </a:tc>
              </a:tr>
              <a:tr h="370840">
                <a:tc>
                  <a:txBody>
                    <a:bodyPr/>
                    <a:lstStyle/>
                    <a:p>
                      <a:r>
                        <a:rPr lang="en-US" sz="1600" dirty="0" smtClean="0"/>
                        <a:t>Its always cold. and everyone is against the dress code. if we cannot be comfortable in our clothes, its harder to learn. some of the teachers don't know how to make classes fun, so most of their kids have a bad attitude most of the time, because nobody wants to be here. teachers need to make the classes fun and make sure their students want to be there. yall need to give us students the opportunity to do whatever we need to do in order to focus. example, listening to music, chewing gum, etc. just let us do what we need to do in order to WANT to be here, because if we are being honest, nobody wants to be here. im speaking for everyone.  </a:t>
                      </a:r>
                      <a:endParaRPr lang="en-US" sz="1600" dirty="0"/>
                    </a:p>
                  </a:txBody>
                  <a:tcPr/>
                </a:tc>
              </a:tr>
              <a:tr h="370840">
                <a:tc>
                  <a:txBody>
                    <a:bodyPr/>
                    <a:lstStyle/>
                    <a:p>
                      <a:r>
                        <a:rPr lang="en-US" sz="1600" dirty="0" smtClean="0"/>
                        <a:t>Its cool</a:t>
                      </a:r>
                      <a:endParaRPr lang="en-US" sz="1600" dirty="0"/>
                    </a:p>
                  </a:txBody>
                  <a:tcPr/>
                </a:tc>
              </a:tr>
              <a:tr h="370840">
                <a:tc>
                  <a:txBody>
                    <a:bodyPr/>
                    <a:lstStyle/>
                    <a:p>
                      <a:r>
                        <a:rPr lang="en-US" sz="1600" dirty="0" smtClean="0"/>
                        <a:t>I have been at MCS for about 6 years. Over the years, many changes have taken place, but there are still many to come. One of the things that has had some changes, but still needs growth is the consistency of enforcing rules such as dress code. This has been a continual frustration for many, many students. The dress code has changed quite a bit in my 6 years at MCS, and I have welcomed every change. I have no issues with the dress code as it is. The issues I have are with the way the dress code is enforced. There are essentially two ways that dress code is dealt with at MCS on a regular basis: very harshly/on the spot punishment (but not for all students who are out of dress code, usually only for troublemakers or when a teacher is in a bad mood) OR the dress code violator is completely ignored as if they are not violating the dress code. This may seem like a harsh generalization, but I have watched and observed this happen through two different administrators, two principals, and countless teachers. Every day, even though are dress code is wonderful and so much more relaxed, there are multiple students who are very obviously out of dress code and nine times out of ten the situation is not addressed. I say this from experience of observing others violating dress code within my own grade. Another thing that I feel is not addressed properly are issues with character/language/conversations. It saddens me that over the past 6 years I really haven't seen any growth in trying to help students grow in these areas. When a student is consistently speaking and acting in ways that are not honoring to the Lord, they need to be addressed. I understand that those in authority may not always be in the general area when students are behaving this way, but character can be observed anywhere and at anytime. Students cannot keep up a fake "good kid" identity 24/7 in front of adults. Those in authority can see from actions, social media, etc. that there are character issues which need to be addressed and held accountable to the standards laid out in the handbook. But over and over again I am still seeing these issues either not being addressed or being addressed but not harsh enough/or continued until the student changes their behavior. There are certain students who have caused many issues at MCS over the years I have been here and they have been addressed a few times, but continue to cause issues and violate the handbook often. Warnings have been given to these students, but these warnings are basically empty threats that carry no meaning because when the students pay no regard to the warnings nothing is done. This is an area that I hope MCS can begin to grow in, because it's sad that at a Christian school we are not encouraging consistent Christian character. As you can see from the rest of my survey, my time at MCS is coming to an end, but I wanted to share feedback so growth can happen for other students who are still here. My time at MCS has been good and I have learned a lot. I have to be honest and say that I have learned the most from the inconsistencies, the way problems have been wrongly handled in the past, and the way I have observed self-absorbed students never truly get the help/accountability they need. Thank you for your time and caring about what the students think. </a:t>
                      </a:r>
                      <a:endParaRPr lang="en-US" sz="1600" dirty="0"/>
                    </a:p>
                  </a:txBody>
                  <a:tcPr/>
                </a:tc>
              </a:tr>
            </a:tbl>
          </a:graphicData>
        </a:graphic>
      </p:graphicFrame>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no</a:t>
                      </a:r>
                      <a:endParaRPr lang="en-US" sz="1600" dirty="0"/>
                    </a:p>
                  </a:txBody>
                  <a:tcPr/>
                </a:tc>
              </a:tr>
              <a:tr h="370840">
                <a:tc>
                  <a:txBody>
                    <a:bodyPr/>
                    <a:lstStyle/>
                    <a:p>
                      <a:r>
                        <a:rPr lang="en-US" sz="1600" dirty="0" smtClean="0"/>
                        <a:t>Buy new textbooks. Be wiser with your money spending. I do not believe the new building should be in the middle of construction. It is not the right time to build it. I do not like that you fired Mr. Randolph and our administrator.  </a:t>
                      </a:r>
                      <a:endParaRPr lang="en-US" sz="1600" dirty="0"/>
                    </a:p>
                  </a:txBody>
                  <a:tcPr/>
                </a:tc>
              </a:tr>
              <a:tr h="370840">
                <a:tc>
                  <a:txBody>
                    <a:bodyPr/>
                    <a:lstStyle/>
                    <a:p>
                      <a:r>
                        <a:rPr lang="en-US" sz="1600" dirty="0" smtClean="0"/>
                        <a:t>Dress code and the way teachers treat certain students bothers me.</a:t>
                      </a:r>
                      <a:endParaRPr lang="en-US" sz="1600" dirty="0"/>
                    </a:p>
                  </a:txBody>
                  <a:tcPr/>
                </a:tc>
              </a:tr>
              <a:tr h="370840">
                <a:tc>
                  <a:txBody>
                    <a:bodyPr/>
                    <a:lstStyle/>
                    <a:p>
                      <a:r>
                        <a:rPr lang="en-US" sz="1600" dirty="0" smtClean="0"/>
                        <a:t>The school is very neat</a:t>
                      </a:r>
                      <a:endParaRPr lang="en-US" sz="1600" dirty="0"/>
                    </a:p>
                  </a:txBody>
                  <a:tcPr/>
                </a:tc>
              </a:tr>
              <a:tr h="370840">
                <a:tc>
                  <a:txBody>
                    <a:bodyPr/>
                    <a:lstStyle/>
                    <a:p>
                      <a:r>
                        <a:rPr lang="en-US" sz="1600" dirty="0" smtClean="0"/>
                        <a:t>Give Mrs. Sellers a raise. She works hard and speaks christian values into our lives everyday. </a:t>
                      </a:r>
                      <a:endParaRPr lang="en-US" sz="1600" dirty="0"/>
                    </a:p>
                  </a:txBody>
                  <a:tcPr/>
                </a:tc>
              </a:tr>
              <a:tr h="370840">
                <a:tc>
                  <a:txBody>
                    <a:bodyPr/>
                    <a:lstStyle/>
                    <a:p>
                      <a:r>
                        <a:rPr lang="en-US" sz="1600" dirty="0" smtClean="0"/>
                        <a:t>I think we should have a football team and a middle school cheer team!</a:t>
                      </a:r>
                      <a:endParaRPr lang="en-US" sz="1600" dirty="0"/>
                    </a:p>
                  </a:txBody>
                  <a:tcPr/>
                </a:tc>
              </a:tr>
              <a:tr h="370840">
                <a:tc>
                  <a:txBody>
                    <a:bodyPr/>
                    <a:lstStyle/>
                    <a:p>
                      <a:r>
                        <a:rPr lang="en-US" sz="1600" dirty="0" smtClean="0"/>
                        <a:t>people in this school suod all be treated the same by the teachers, whether boy or girl</a:t>
                      </a:r>
                      <a:endParaRPr lang="en-US" sz="1600" dirty="0"/>
                    </a:p>
                  </a:txBody>
                  <a:tcPr/>
                </a:tc>
              </a:tr>
              <a:tr h="370840">
                <a:tc>
                  <a:txBody>
                    <a:bodyPr/>
                    <a:lstStyle/>
                    <a:p>
                      <a:r>
                        <a:rPr lang="en-US" sz="1600" dirty="0" smtClean="0"/>
                        <a:t>new paint for the hallways &amp; classrooms would improve the building's appearance</a:t>
                      </a:r>
                      <a:endParaRPr lang="en-US" sz="1600" dirty="0"/>
                    </a:p>
                  </a:txBody>
                  <a:tcPr/>
                </a:tc>
              </a:tr>
              <a:tr h="370840">
                <a:tc>
                  <a:txBody>
                    <a:bodyPr/>
                    <a:lstStyle/>
                    <a:p>
                      <a:r>
                        <a:rPr lang="en-US" sz="1600" dirty="0" smtClean="0"/>
                        <a:t>I don't think the middle school and high school chapels should be separate.</a:t>
                      </a:r>
                      <a:endParaRPr lang="en-US" sz="1600" dirty="0"/>
                    </a:p>
                  </a:txBody>
                  <a:tcPr/>
                </a:tc>
              </a:tr>
              <a:tr h="370840">
                <a:tc>
                  <a:txBody>
                    <a:bodyPr/>
                    <a:lstStyle/>
                    <a:p>
                      <a:r>
                        <a:rPr lang="en-US" sz="1600" dirty="0" smtClean="0"/>
                        <a:t>That Girls and boys need to be treated equally and not be favoritized by teachers the opinion that male and female are treated equally is BS and the fact is Male students are treated not as well as female students and that would be agreeable by most students here and the fact that treatment isnt equal needs to be changed.</a:t>
                      </a:r>
                      <a:endParaRPr lang="en-US" sz="1600" dirty="0"/>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Q7 - How strongly do you agree or disagree with the following statements about Maryville Christian School? Mark one response for each statement. Adults working at this school treat all students respectfully.</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Our school is not nice, it isn't very clean, and the outside looks kind of dirty, I wish it was more taken care of. I wish we had a longer study hall, because sometimes students don't have time after school to do homework, or maybe they don't have resources like Wifi. I wish we had more electives, like specific types of art.</a:t>
                      </a:r>
                      <a:endParaRPr lang="en-US" sz="1600" dirty="0"/>
                    </a:p>
                  </a:txBody>
                  <a:tcPr/>
                </a:tc>
              </a:tr>
              <a:tr h="370840">
                <a:tc>
                  <a:txBody>
                    <a:bodyPr/>
                    <a:lstStyle/>
                    <a:p>
                      <a:r>
                        <a:rPr lang="en-US" sz="1600" dirty="0" smtClean="0"/>
                        <a:t>The school itself is a half and half. There are many positive things about the school and very negative things about the school. The positive things are that it is faith based and the people who are staff and teachers here are polite and are kind to all. The #1 negative thing - education.  We have great teachers here, but I think you need to put the teachers who are strong in their subject in that subject, instead of putting them in a class where they don' t know many things about it. I would possibly recommend this for younger students (ex; PK-5th grade), and not for older students. (middle and high schoolers.) </a:t>
                      </a:r>
                      <a:endParaRPr lang="en-US" sz="1600" dirty="0"/>
                    </a:p>
                  </a:txBody>
                  <a:tcPr/>
                </a:tc>
              </a:tr>
              <a:tr h="370840">
                <a:tc>
                  <a:txBody>
                    <a:bodyPr/>
                    <a:lstStyle/>
                    <a:p>
                      <a:r>
                        <a:rPr lang="en-US" sz="1600" dirty="0" smtClean="0"/>
                        <a:t>I think that when someone breaks the dress code badly and they don't get in trouble, but if someone comes in and has something a slight bit bigger than the fist or anything like that and they get dress coded, I don't think that is fair. I feel like if anyone breaks dress code they should know it instead of some people getting dress coded for the little things. </a:t>
                      </a:r>
                      <a:endParaRPr lang="en-US" sz="1600" dirty="0"/>
                    </a:p>
                  </a:txBody>
                  <a:tcPr/>
                </a:tc>
              </a:tr>
              <a:tr h="370840">
                <a:tc>
                  <a:txBody>
                    <a:bodyPr/>
                    <a:lstStyle/>
                    <a:p>
                      <a:r>
                        <a:rPr lang="en-US" sz="1600" dirty="0" smtClean="0"/>
                        <a:t>It's a good school, but I feel like with sports, there isn't equality with boys and girls. Boys are often the first to get the gym for practice time, more attention at fun events, and other things as well. Also, basketball is one of the only sports that gets a lot of attention. Other sports need some too. High school basketball players have gotten sweat pant/jacket suits, but other sports haven't. Also, we need to do more about sports programs in general. There is no longer a girl's elementary basketball team. Soon there will be no middle school girls basketball team, and after that, no high school girls basketball teams. The boy's teams are slowly getting less people as well. We need to do something that will make kids want to play a sport because it is fun and good exercise. </a:t>
                      </a:r>
                      <a:endParaRPr lang="en-US" sz="1600" dirty="0"/>
                    </a:p>
                  </a:txBody>
                  <a:tcPr/>
                </a:tc>
              </a:tr>
            </a:tbl>
          </a:graphicData>
        </a:graphic>
      </p:graphicFrame>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I think that it is a good school, but some of the teachers and decisions with money,(IE, the art program, etc.)are questionable, and are taken away at random times. I also think that teachers could be more prepared to teach. But all in all I have had a good experience. </a:t>
                      </a:r>
                      <a:endParaRPr lang="en-US" sz="1600" dirty="0"/>
                    </a:p>
                  </a:txBody>
                  <a:tcPr/>
                </a:tc>
              </a:tr>
              <a:tr h="370840">
                <a:tc>
                  <a:txBody>
                    <a:bodyPr/>
                    <a:lstStyle/>
                    <a:p>
                      <a:r>
                        <a:rPr lang="en-US" sz="1600" dirty="0" smtClean="0"/>
                        <a:t>MCS is awesome!</a:t>
                      </a:r>
                      <a:endParaRPr lang="en-US" sz="1600" dirty="0"/>
                    </a:p>
                  </a:txBody>
                  <a:tcPr/>
                </a:tc>
              </a:tr>
              <a:tr h="370840">
                <a:tc>
                  <a:txBody>
                    <a:bodyPr/>
                    <a:lstStyle/>
                    <a:p>
                      <a:r>
                        <a:rPr lang="en-US" sz="1600" dirty="0" smtClean="0"/>
                        <a:t>I would like our school more if we did more real life situational tests rather than paper tests. I feel like while i am doing tests i am throwing up the stuff i learned and then forgetting it all in 2 weeks. </a:t>
                      </a:r>
                      <a:endParaRPr lang="en-US" sz="1600" dirty="0"/>
                    </a:p>
                  </a:txBody>
                  <a:tcPr/>
                </a:tc>
              </a:tr>
              <a:tr h="370840">
                <a:tc>
                  <a:txBody>
                    <a:bodyPr/>
                    <a:lstStyle/>
                    <a:p>
                      <a:r>
                        <a:rPr lang="en-US" sz="1600" dirty="0" smtClean="0"/>
                        <a:t>I enjoy my time at MCS, and I feel that it functions well. I also enjoy my schedule.</a:t>
                      </a:r>
                      <a:endParaRPr lang="en-US" sz="1600" dirty="0"/>
                    </a:p>
                  </a:txBody>
                  <a:tcPr/>
                </a:tc>
              </a:tr>
              <a:tr h="370840">
                <a:tc>
                  <a:txBody>
                    <a:bodyPr/>
                    <a:lstStyle/>
                    <a:p>
                      <a:r>
                        <a:rPr lang="en-US" sz="1600" dirty="0" smtClean="0"/>
                        <a:t>Make it look more attractive to the eye. Maybe make it look prettier by adding cool decorations to make people want to come to the school even more. I would also enjoy a 20 minute break instead of just 12 minutes, but that's just an extra of course!</a:t>
                      </a:r>
                      <a:endParaRPr lang="en-US" sz="1600" dirty="0"/>
                    </a:p>
                  </a:txBody>
                  <a:tcPr/>
                </a:tc>
              </a:tr>
              <a:tr h="370840">
                <a:tc>
                  <a:txBody>
                    <a:bodyPr/>
                    <a:lstStyle/>
                    <a:p>
                      <a:r>
                        <a:rPr lang="en-US" sz="1600" dirty="0" smtClean="0"/>
                        <a:t>It's an overall good school.</a:t>
                      </a:r>
                      <a:endParaRPr lang="en-US" sz="1600" dirty="0"/>
                    </a:p>
                  </a:txBody>
                  <a:tcPr/>
                </a:tc>
              </a:tr>
              <a:tr h="370840">
                <a:tc>
                  <a:txBody>
                    <a:bodyPr/>
                    <a:lstStyle/>
                    <a:p>
                      <a:r>
                        <a:rPr lang="en-US" sz="1600" dirty="0" smtClean="0"/>
                        <a:t>The stairs to the band room are very dangerous.</a:t>
                      </a:r>
                      <a:endParaRPr lang="en-US" sz="1600" dirty="0"/>
                    </a:p>
                  </a:txBody>
                  <a:tcPr/>
                </a:tc>
              </a:tr>
              <a:tr h="370840">
                <a:tc>
                  <a:txBody>
                    <a:bodyPr/>
                    <a:lstStyle/>
                    <a:p>
                      <a:r>
                        <a:rPr lang="en-US" sz="1600" dirty="0" smtClean="0"/>
                        <a:t>rule inforcement hasn't been the best regarding electronics and dress code</a:t>
                      </a:r>
                      <a:endParaRPr lang="en-US" sz="1600" dirty="0"/>
                    </a:p>
                  </a:txBody>
                  <a:tcPr/>
                </a:tc>
              </a:tr>
            </a:tbl>
          </a:graphicData>
        </a:graphic>
      </p:graphicFrame>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Q54 - Do you have any feedback you would like to share regarding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Do you have any feedback you would like to share regarding MCS?</a:t>
                      </a:r>
                      <a:endParaRPr lang="en-US" sz="1600" dirty="0"/>
                    </a:p>
                  </a:txBody>
                  <a:tcPr/>
                </a:tc>
              </a:tr>
              <a:tr h="370840">
                <a:tc>
                  <a:txBody>
                    <a:bodyPr/>
                    <a:lstStyle/>
                    <a:p>
                      <a:r>
                        <a:rPr lang="en-US" sz="1600" dirty="0" smtClean="0"/>
                        <a:t>MCS is very nice and clean and the teachers are very kind. Some of the best teachers are Miss Johnson and Mrs. Kawa because they both help me and encourage me in my spiritual life. They are both super kind and I feel like I can talk to them whenever I need to.</a:t>
                      </a:r>
                      <a:endParaRPr lang="en-US" sz="1600" dirty="0"/>
                    </a:p>
                  </a:txBody>
                  <a:tcPr/>
                </a:tc>
              </a:tr>
              <a:tr h="370840">
                <a:tc>
                  <a:txBody>
                    <a:bodyPr/>
                    <a:lstStyle/>
                    <a:p>
                      <a:r>
                        <a:rPr lang="en-US" sz="1600" dirty="0" smtClean="0"/>
                        <a:t>I think that everything here is right, and all the teachers are awesome!</a:t>
                      </a:r>
                      <a:endParaRPr lang="en-US" sz="1600" dirty="0"/>
                    </a:p>
                  </a:txBody>
                  <a:tcPr/>
                </a:tc>
              </a:tr>
              <a:tr h="370840">
                <a:tc>
                  <a:txBody>
                    <a:bodyPr/>
                    <a:lstStyle/>
                    <a:p>
                      <a:r>
                        <a:rPr lang="en-US" sz="1600" dirty="0" smtClean="0"/>
                        <a:t>no</a:t>
                      </a:r>
                      <a:endParaRPr lang="en-US" sz="1600" dirty="0"/>
                    </a:p>
                  </a:txBody>
                  <a:tcPr/>
                </a:tc>
              </a:tr>
              <a:tr h="370840">
                <a:tc>
                  <a:txBody>
                    <a:bodyPr/>
                    <a:lstStyle/>
                    <a:p>
                      <a:r>
                        <a:rPr lang="en-US" sz="1600" dirty="0" smtClean="0"/>
                        <a:t>The teachers need to not depended on technology.  </a:t>
                      </a:r>
                      <a:endParaRPr lang="en-US" sz="1600" dirty="0"/>
                    </a:p>
                  </a:txBody>
                  <a:tcPr/>
                </a:tc>
              </a:tr>
              <a:tr h="370840">
                <a:tc>
                  <a:txBody>
                    <a:bodyPr/>
                    <a:lstStyle/>
                    <a:p>
                      <a:r>
                        <a:rPr lang="en-US" sz="1600" dirty="0" smtClean="0"/>
                        <a:t>In the new building you are building you should add a place where you can eat and get nuggets.</a:t>
                      </a:r>
                      <a:endParaRPr lang="en-US" sz="1600" dirty="0"/>
                    </a:p>
                  </a:txBody>
                  <a:tcPr/>
                </a:tc>
              </a:tr>
              <a:tr h="370840">
                <a:tc>
                  <a:txBody>
                    <a:bodyPr/>
                    <a:lstStyle/>
                    <a:p>
                      <a:r>
                        <a:rPr lang="en-US" sz="1600" dirty="0" smtClean="0"/>
                        <a:t>the officers are nice </a:t>
                      </a:r>
                      <a:endParaRPr lang="en-US" sz="1600" dirty="0"/>
                    </a:p>
                  </a:txBody>
                  <a:tcPr/>
                </a:tc>
              </a:tr>
              <a:tr h="370840">
                <a:tc>
                  <a:txBody>
                    <a:bodyPr/>
                    <a:lstStyle/>
                    <a:p>
                      <a:r>
                        <a:rPr lang="en-US" sz="1600" dirty="0" smtClean="0"/>
                        <a:t>No Not Really</a:t>
                      </a:r>
                      <a:endParaRPr lang="en-US" sz="1600" dirty="0"/>
                    </a:p>
                  </a:txBody>
                  <a:tcPr/>
                </a:tc>
              </a:tr>
              <a:tr h="370840">
                <a:tc>
                  <a:txBody>
                    <a:bodyPr/>
                    <a:lstStyle/>
                    <a:p>
                      <a:r>
                        <a:rPr lang="en-US" sz="1600" dirty="0" smtClean="0"/>
                        <a:t>Science should be longer.</a:t>
                      </a:r>
                      <a:endParaRPr lang="en-US" sz="1600" dirty="0"/>
                    </a:p>
                  </a:txBody>
                  <a:tcPr/>
                </a:tc>
              </a:tr>
              <a:tr h="370840">
                <a:tc>
                  <a:txBody>
                    <a:bodyPr/>
                    <a:lstStyle/>
                    <a:p>
                      <a:r>
                        <a:rPr lang="en-US" sz="1600" dirty="0" smtClean="0"/>
                        <a:t>j</a:t>
                      </a:r>
                      <a:endParaRPr lang="en-US" sz="1600"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Q7 - How strongly do you agree or disagree with the following statements about Maryville Christian School? Mark one response for each statement. Adults working at this school treat all students respectfully.</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22.01%</a:t>
                      </a:r>
                      <a:endParaRPr lang="en-US" sz="1600" dirty="0"/>
                    </a:p>
                  </a:txBody>
                  <a:tcPr/>
                </a:tc>
                <a:tc>
                  <a:txBody>
                    <a:bodyPr/>
                    <a:lstStyle/>
                    <a:p>
                      <a:r>
                        <a:rPr lang="en-US" sz="1600" dirty="0" smtClean="0"/>
                        <a:t>46</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47.85%</a:t>
                      </a:r>
                      <a:endParaRPr lang="en-US" sz="1600" dirty="0"/>
                    </a:p>
                  </a:txBody>
                  <a:tcPr/>
                </a:tc>
                <a:tc>
                  <a:txBody>
                    <a:bodyPr/>
                    <a:lstStyle/>
                    <a:p>
                      <a:r>
                        <a:rPr lang="en-US" sz="1600" dirty="0" smtClean="0"/>
                        <a:t>100</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14.35%</a:t>
                      </a:r>
                      <a:endParaRPr lang="en-US" sz="1600" dirty="0"/>
                    </a:p>
                  </a:txBody>
                  <a:tcPr/>
                </a:tc>
                <a:tc>
                  <a:txBody>
                    <a:bodyPr/>
                    <a:lstStyle/>
                    <a:p>
                      <a:r>
                        <a:rPr lang="en-US" sz="1600" dirty="0" smtClean="0"/>
                        <a:t>30</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11.48%</a:t>
                      </a:r>
                      <a:endParaRPr lang="en-US" sz="1600" dirty="0"/>
                    </a:p>
                  </a:txBody>
                  <a:tcPr/>
                </a:tc>
                <a:tc>
                  <a:txBody>
                    <a:bodyPr/>
                    <a:lstStyle/>
                    <a:p>
                      <a:r>
                        <a:rPr lang="en-US" sz="1600" dirty="0" smtClean="0"/>
                        <a:t>24</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4.31%</a:t>
                      </a:r>
                      <a:endParaRPr lang="en-US" sz="1600" dirty="0"/>
                    </a:p>
                  </a:txBody>
                  <a:tcPr/>
                </a:tc>
                <a:tc>
                  <a:txBody>
                    <a:bodyPr/>
                    <a:lstStyle/>
                    <a:p>
                      <a:r>
                        <a:rPr lang="en-US" sz="1600" dirty="0" smtClean="0"/>
                        <a:t>9</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209</a:t>
                      </a:r>
                      <a:endParaRPr lang="en-US" sz="1600" dirty="0"/>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Q8 - Teachers understand my problems.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Q8 - Teachers understand my problems.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9.76%</a:t>
                      </a:r>
                      <a:endParaRPr lang="en-US" sz="1600" dirty="0"/>
                    </a:p>
                  </a:txBody>
                  <a:tcPr/>
                </a:tc>
                <a:tc>
                  <a:txBody>
                    <a:bodyPr/>
                    <a:lstStyle/>
                    <a:p>
                      <a:r>
                        <a:rPr lang="en-US" sz="1600" dirty="0" smtClean="0"/>
                        <a:t>20</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24.39%</a:t>
                      </a:r>
                      <a:endParaRPr lang="en-US" sz="1600" dirty="0"/>
                    </a:p>
                  </a:txBody>
                  <a:tcPr/>
                </a:tc>
                <a:tc>
                  <a:txBody>
                    <a:bodyPr/>
                    <a:lstStyle/>
                    <a:p>
                      <a:r>
                        <a:rPr lang="en-US" sz="1600" dirty="0" smtClean="0"/>
                        <a:t>50</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26.83%</a:t>
                      </a:r>
                      <a:endParaRPr lang="en-US" sz="1600" dirty="0"/>
                    </a:p>
                  </a:txBody>
                  <a:tcPr/>
                </a:tc>
                <a:tc>
                  <a:txBody>
                    <a:bodyPr/>
                    <a:lstStyle/>
                    <a:p>
                      <a:r>
                        <a:rPr lang="en-US" sz="1600" dirty="0" smtClean="0"/>
                        <a:t>55</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21.95%</a:t>
                      </a:r>
                      <a:endParaRPr lang="en-US" sz="1600" dirty="0"/>
                    </a:p>
                  </a:txBody>
                  <a:tcPr/>
                </a:tc>
                <a:tc>
                  <a:txBody>
                    <a:bodyPr/>
                    <a:lstStyle/>
                    <a:p>
                      <a:r>
                        <a:rPr lang="en-US" sz="1600" dirty="0" smtClean="0"/>
                        <a:t>45</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17.07%</a:t>
                      </a:r>
                      <a:endParaRPr lang="en-US" sz="1600" dirty="0"/>
                    </a:p>
                  </a:txBody>
                  <a:tcPr/>
                </a:tc>
                <a:tc>
                  <a:txBody>
                    <a:bodyPr/>
                    <a:lstStyle/>
                    <a:p>
                      <a:r>
                        <a:rPr lang="en-US" sz="1600" dirty="0" smtClean="0"/>
                        <a:t>35</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205</a:t>
                      </a:r>
                      <a:endParaRPr lang="en-US" sz="1600"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Q9 - My teachers are available when I need to talk with them.</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Q9 - My teachers are available when I need to talk with them.</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29.61%</a:t>
                      </a:r>
                      <a:endParaRPr lang="en-US" sz="1600" dirty="0"/>
                    </a:p>
                  </a:txBody>
                  <a:tcPr/>
                </a:tc>
                <a:tc>
                  <a:txBody>
                    <a:bodyPr/>
                    <a:lstStyle/>
                    <a:p>
                      <a:r>
                        <a:rPr lang="en-US" sz="1600" dirty="0" smtClean="0"/>
                        <a:t>61</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39.32%</a:t>
                      </a:r>
                      <a:endParaRPr lang="en-US" sz="1600" dirty="0"/>
                    </a:p>
                  </a:txBody>
                  <a:tcPr/>
                </a:tc>
                <a:tc>
                  <a:txBody>
                    <a:bodyPr/>
                    <a:lstStyle/>
                    <a:p>
                      <a:r>
                        <a:rPr lang="en-US" sz="1600" dirty="0" smtClean="0"/>
                        <a:t>81</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20.87%</a:t>
                      </a:r>
                      <a:endParaRPr lang="en-US" sz="1600" dirty="0"/>
                    </a:p>
                  </a:txBody>
                  <a:tcPr/>
                </a:tc>
                <a:tc>
                  <a:txBody>
                    <a:bodyPr/>
                    <a:lstStyle/>
                    <a:p>
                      <a:r>
                        <a:rPr lang="en-US" sz="1600" dirty="0" smtClean="0"/>
                        <a:t>43</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5.83%</a:t>
                      </a:r>
                      <a:endParaRPr lang="en-US" sz="1600" dirty="0"/>
                    </a:p>
                  </a:txBody>
                  <a:tcPr/>
                </a:tc>
                <a:tc>
                  <a:txBody>
                    <a:bodyPr/>
                    <a:lstStyle/>
                    <a:p>
                      <a:r>
                        <a:rPr lang="en-US" sz="1600" dirty="0" smtClean="0"/>
                        <a:t>12</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4.37%</a:t>
                      </a:r>
                      <a:endParaRPr lang="en-US" sz="1600" dirty="0"/>
                    </a:p>
                  </a:txBody>
                  <a:tcPr/>
                </a:tc>
                <a:tc>
                  <a:txBody>
                    <a:bodyPr/>
                    <a:lstStyle/>
                    <a:p>
                      <a:r>
                        <a:rPr lang="en-US" sz="1600" dirty="0" smtClean="0"/>
                        <a:t>9</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Q1 - Are you male or female? Mark one response.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Q10 - My teachers care about me.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Q10 - My teachers care about me.</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49.03%</a:t>
                      </a:r>
                      <a:endParaRPr lang="en-US" sz="1600" dirty="0"/>
                    </a:p>
                  </a:txBody>
                  <a:tcPr/>
                </a:tc>
                <a:tc>
                  <a:txBody>
                    <a:bodyPr/>
                    <a:lstStyle/>
                    <a:p>
                      <a:r>
                        <a:rPr lang="en-US" sz="1600" dirty="0" smtClean="0"/>
                        <a:t>101</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32.04%</a:t>
                      </a:r>
                      <a:endParaRPr lang="en-US" sz="1600" dirty="0"/>
                    </a:p>
                  </a:txBody>
                  <a:tcPr/>
                </a:tc>
                <a:tc>
                  <a:txBody>
                    <a:bodyPr/>
                    <a:lstStyle/>
                    <a:p>
                      <a:r>
                        <a:rPr lang="en-US" sz="1600" dirty="0" smtClean="0"/>
                        <a:t>66</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12.62%</a:t>
                      </a:r>
                      <a:endParaRPr lang="en-US" sz="1600" dirty="0"/>
                    </a:p>
                  </a:txBody>
                  <a:tcPr/>
                </a:tc>
                <a:tc>
                  <a:txBody>
                    <a:bodyPr/>
                    <a:lstStyle/>
                    <a:p>
                      <a:r>
                        <a:rPr lang="en-US" sz="1600" dirty="0" smtClean="0"/>
                        <a:t>26</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2.91%</a:t>
                      </a:r>
                      <a:endParaRPr lang="en-US" sz="1600" dirty="0"/>
                    </a:p>
                  </a:txBody>
                  <a:tcPr/>
                </a:tc>
                <a:tc>
                  <a:txBody>
                    <a:bodyPr/>
                    <a:lstStyle/>
                    <a:p>
                      <a:r>
                        <a:rPr lang="en-US" sz="1600" dirty="0" smtClean="0"/>
                        <a:t>6</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3.40%</a:t>
                      </a:r>
                      <a:endParaRPr lang="en-US" sz="1600" dirty="0"/>
                    </a:p>
                  </a:txBody>
                  <a:tcPr/>
                </a:tc>
                <a:tc>
                  <a:txBody>
                    <a:bodyPr/>
                    <a:lstStyle/>
                    <a:p>
                      <a:r>
                        <a:rPr lang="en-US" sz="1600" dirty="0" smtClean="0"/>
                        <a:t>7</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Q11 - My teachers make me feel good about myself.</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Q11 - My teachers make me feel good about myself.</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24.14%</a:t>
                      </a:r>
                      <a:endParaRPr lang="en-US" sz="1600" dirty="0"/>
                    </a:p>
                  </a:txBody>
                  <a:tcPr/>
                </a:tc>
                <a:tc>
                  <a:txBody>
                    <a:bodyPr/>
                    <a:lstStyle/>
                    <a:p>
                      <a:r>
                        <a:rPr lang="en-US" sz="1600" dirty="0" smtClean="0"/>
                        <a:t>49</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31.03%</a:t>
                      </a:r>
                      <a:endParaRPr lang="en-US" sz="1600" dirty="0"/>
                    </a:p>
                  </a:txBody>
                  <a:tcPr/>
                </a:tc>
                <a:tc>
                  <a:txBody>
                    <a:bodyPr/>
                    <a:lstStyle/>
                    <a:p>
                      <a:r>
                        <a:rPr lang="en-US" sz="1600" dirty="0" smtClean="0"/>
                        <a:t>63</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28.08%</a:t>
                      </a:r>
                      <a:endParaRPr lang="en-US" sz="1600" dirty="0"/>
                    </a:p>
                  </a:txBody>
                  <a:tcPr/>
                </a:tc>
                <a:tc>
                  <a:txBody>
                    <a:bodyPr/>
                    <a:lstStyle/>
                    <a:p>
                      <a:r>
                        <a:rPr lang="en-US" sz="1600" dirty="0" smtClean="0"/>
                        <a:t>57</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12.32%</a:t>
                      </a:r>
                      <a:endParaRPr lang="en-US" sz="1600" dirty="0"/>
                    </a:p>
                  </a:txBody>
                  <a:tcPr/>
                </a:tc>
                <a:tc>
                  <a:txBody>
                    <a:bodyPr/>
                    <a:lstStyle/>
                    <a:p>
                      <a:r>
                        <a:rPr lang="en-US" sz="1600" dirty="0" smtClean="0"/>
                        <a:t>25</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4.43%</a:t>
                      </a:r>
                      <a:endParaRPr lang="en-US" sz="1600" dirty="0"/>
                    </a:p>
                  </a:txBody>
                  <a:tcPr/>
                </a:tc>
                <a:tc>
                  <a:txBody>
                    <a:bodyPr/>
                    <a:lstStyle/>
                    <a:p>
                      <a:r>
                        <a:rPr lang="en-US" sz="1600" dirty="0" smtClean="0"/>
                        <a:t>9</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203</a:t>
                      </a:r>
                      <a:endParaRPr lang="en-US" sz="1600" dirty="0"/>
                    </a:p>
                  </a:txBody>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Q12 - Students respect one another.</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Q12 - Students respect one another.</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4.39%</a:t>
                      </a:r>
                      <a:endParaRPr lang="en-US" sz="1600" dirty="0"/>
                    </a:p>
                  </a:txBody>
                  <a:tcPr/>
                </a:tc>
                <a:tc>
                  <a:txBody>
                    <a:bodyPr/>
                    <a:lstStyle/>
                    <a:p>
                      <a:r>
                        <a:rPr lang="en-US" sz="1600" dirty="0" smtClean="0"/>
                        <a:t>9</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24.88%</a:t>
                      </a:r>
                      <a:endParaRPr lang="en-US" sz="1600" dirty="0"/>
                    </a:p>
                  </a:txBody>
                  <a:tcPr/>
                </a:tc>
                <a:tc>
                  <a:txBody>
                    <a:bodyPr/>
                    <a:lstStyle/>
                    <a:p>
                      <a:r>
                        <a:rPr lang="en-US" sz="1600" dirty="0" smtClean="0"/>
                        <a:t>51</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22.44%</a:t>
                      </a:r>
                      <a:endParaRPr lang="en-US" sz="1600" dirty="0"/>
                    </a:p>
                  </a:txBody>
                  <a:tcPr/>
                </a:tc>
                <a:tc>
                  <a:txBody>
                    <a:bodyPr/>
                    <a:lstStyle/>
                    <a:p>
                      <a:r>
                        <a:rPr lang="en-US" sz="1600" dirty="0" smtClean="0"/>
                        <a:t>46</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27.80%</a:t>
                      </a:r>
                      <a:endParaRPr lang="en-US" sz="1600" dirty="0"/>
                    </a:p>
                  </a:txBody>
                  <a:tcPr/>
                </a:tc>
                <a:tc>
                  <a:txBody>
                    <a:bodyPr/>
                    <a:lstStyle/>
                    <a:p>
                      <a:r>
                        <a:rPr lang="en-US" sz="1600" dirty="0" smtClean="0"/>
                        <a:t>57</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20.49%</a:t>
                      </a:r>
                      <a:endParaRPr lang="en-US" sz="1600" dirty="0"/>
                    </a:p>
                  </a:txBody>
                  <a:tcPr/>
                </a:tc>
                <a:tc>
                  <a:txBody>
                    <a:bodyPr/>
                    <a:lstStyle/>
                    <a:p>
                      <a:r>
                        <a:rPr lang="en-US" sz="1600" dirty="0" smtClean="0"/>
                        <a:t>42</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205</a:t>
                      </a:r>
                      <a:endParaRPr lang="en-US" sz="1600" dirty="0"/>
                    </a:p>
                  </a:txBody>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Q13 - If I am absent, there is a teacher or some other adult at school that will notice my absence.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Q13 - If I am absent, there is a teacher or some other adult at school that will notice my absence.</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60.19%</a:t>
                      </a:r>
                      <a:endParaRPr lang="en-US" sz="1600" dirty="0"/>
                    </a:p>
                  </a:txBody>
                  <a:tcPr/>
                </a:tc>
                <a:tc>
                  <a:txBody>
                    <a:bodyPr/>
                    <a:lstStyle/>
                    <a:p>
                      <a:r>
                        <a:rPr lang="en-US" sz="1600" dirty="0" smtClean="0"/>
                        <a:t>124</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28.16%</a:t>
                      </a:r>
                      <a:endParaRPr lang="en-US" sz="1600" dirty="0"/>
                    </a:p>
                  </a:txBody>
                  <a:tcPr/>
                </a:tc>
                <a:tc>
                  <a:txBody>
                    <a:bodyPr/>
                    <a:lstStyle/>
                    <a:p>
                      <a:r>
                        <a:rPr lang="en-US" sz="1600" dirty="0" smtClean="0"/>
                        <a:t>58</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7.28%</a:t>
                      </a:r>
                      <a:endParaRPr lang="en-US" sz="1600" dirty="0"/>
                    </a:p>
                  </a:txBody>
                  <a:tcPr/>
                </a:tc>
                <a:tc>
                  <a:txBody>
                    <a:bodyPr/>
                    <a:lstStyle/>
                    <a:p>
                      <a:r>
                        <a:rPr lang="en-US" sz="1600" dirty="0" smtClean="0"/>
                        <a:t>15</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3.88%</a:t>
                      </a:r>
                      <a:endParaRPr lang="en-US" sz="1600" dirty="0"/>
                    </a:p>
                  </a:txBody>
                  <a:tcPr/>
                </a:tc>
                <a:tc>
                  <a:txBody>
                    <a:bodyPr/>
                    <a:lstStyle/>
                    <a:p>
                      <a:r>
                        <a:rPr lang="en-US" sz="1600" dirty="0" smtClean="0"/>
                        <a:t>8</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0.49%</a:t>
                      </a:r>
                      <a:endParaRPr lang="en-US" sz="1600" dirty="0"/>
                    </a:p>
                  </a:txBody>
                  <a:tcPr/>
                </a:tc>
                <a:tc>
                  <a:txBody>
                    <a:bodyPr/>
                    <a:lstStyle/>
                    <a:p>
                      <a:r>
                        <a:rPr lang="en-US" sz="1600" dirty="0" smtClean="0"/>
                        <a:t>1</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Q14 - I regularly attend school-sponsored events, such as school dances, sporting events, student performances, or other school activities.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Q14 - I regularly attend school-sponsored events, such as school dances, sporting events, student performances, or other school activities.</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Yes</a:t>
                      </a:r>
                      <a:endParaRPr lang="en-US" sz="1600" dirty="0"/>
                    </a:p>
                  </a:txBody>
                  <a:tcPr/>
                </a:tc>
                <a:tc>
                  <a:txBody>
                    <a:bodyPr/>
                    <a:lstStyle/>
                    <a:p>
                      <a:r>
                        <a:rPr lang="en-US" sz="1600" dirty="0" smtClean="0"/>
                        <a:t>69.08%</a:t>
                      </a:r>
                      <a:endParaRPr lang="en-US" sz="1600" dirty="0"/>
                    </a:p>
                  </a:txBody>
                  <a:tcPr/>
                </a:tc>
                <a:tc>
                  <a:txBody>
                    <a:bodyPr/>
                    <a:lstStyle/>
                    <a:p>
                      <a:r>
                        <a:rPr lang="en-US" sz="1600" dirty="0" smtClean="0"/>
                        <a:t>143</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No</a:t>
                      </a:r>
                      <a:endParaRPr lang="en-US" sz="1600" dirty="0"/>
                    </a:p>
                  </a:txBody>
                  <a:tcPr/>
                </a:tc>
                <a:tc>
                  <a:txBody>
                    <a:bodyPr/>
                    <a:lstStyle/>
                    <a:p>
                      <a:r>
                        <a:rPr lang="en-US" sz="1600" dirty="0" smtClean="0"/>
                        <a:t>30.92%</a:t>
                      </a:r>
                      <a:endParaRPr lang="en-US" sz="1600" dirty="0"/>
                    </a:p>
                  </a:txBody>
                  <a:tcPr/>
                </a:tc>
                <a:tc>
                  <a:txBody>
                    <a:bodyPr/>
                    <a:lstStyle/>
                    <a:p>
                      <a:r>
                        <a:rPr lang="en-US" sz="1600" dirty="0" smtClean="0"/>
                        <a:t>64</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207</a:t>
                      </a:r>
                      <a:endParaRPr lang="en-US" sz="1600"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Q1 - Are you male or female? Mark one response.</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8349264" cy="148336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Male</a:t>
                      </a:r>
                      <a:endParaRPr lang="en-US" sz="1600" dirty="0"/>
                    </a:p>
                  </a:txBody>
                  <a:tcPr/>
                </a:tc>
                <a:tc>
                  <a:txBody>
                    <a:bodyPr/>
                    <a:lstStyle/>
                    <a:p>
                      <a:r>
                        <a:rPr lang="en-US" sz="1600" dirty="0" smtClean="0"/>
                        <a:t>46.01%</a:t>
                      </a:r>
                      <a:endParaRPr lang="en-US" sz="1600" dirty="0"/>
                    </a:p>
                  </a:txBody>
                  <a:tcPr/>
                </a:tc>
                <a:tc>
                  <a:txBody>
                    <a:bodyPr/>
                    <a:lstStyle/>
                    <a:p>
                      <a:r>
                        <a:rPr lang="en-US" sz="1600" dirty="0" smtClean="0"/>
                        <a:t>98</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Female</a:t>
                      </a:r>
                      <a:endParaRPr lang="en-US" sz="1600" dirty="0"/>
                    </a:p>
                  </a:txBody>
                  <a:tcPr/>
                </a:tc>
                <a:tc>
                  <a:txBody>
                    <a:bodyPr/>
                    <a:lstStyle/>
                    <a:p>
                      <a:r>
                        <a:rPr lang="en-US" sz="1600" dirty="0" smtClean="0"/>
                        <a:t>53.99%</a:t>
                      </a:r>
                      <a:endParaRPr lang="en-US" sz="1600" dirty="0"/>
                    </a:p>
                  </a:txBody>
                  <a:tcPr/>
                </a:tc>
                <a:tc>
                  <a:txBody>
                    <a:bodyPr/>
                    <a:lstStyle/>
                    <a:p>
                      <a:r>
                        <a:rPr lang="en-US" sz="1600" dirty="0" smtClean="0"/>
                        <a:t>115</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213</a:t>
                      </a:r>
                      <a:endParaRPr lang="en-US" sz="1600" dirty="0"/>
                    </a:p>
                  </a:txBody>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Q15 - I regularly participate in extra-curricular activities offered through MCS, such as school clubs or organizations, musical groups, sports teams, student government or other extra-curricular activities.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Q15 - I regularly participate in extra-curricular activities offered through MCS, such as school clubs or organizations, musical groups, sports teams, student government or other extra-curricular activities.</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40.78%</a:t>
                      </a:r>
                      <a:endParaRPr lang="en-US" sz="1600" dirty="0"/>
                    </a:p>
                  </a:txBody>
                  <a:tcPr/>
                </a:tc>
                <a:tc>
                  <a:txBody>
                    <a:bodyPr/>
                    <a:lstStyle/>
                    <a:p>
                      <a:r>
                        <a:rPr lang="en-US" sz="1600" dirty="0" smtClean="0"/>
                        <a:t>84</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21.36%</a:t>
                      </a:r>
                      <a:endParaRPr lang="en-US" sz="1600" dirty="0"/>
                    </a:p>
                  </a:txBody>
                  <a:tcPr/>
                </a:tc>
                <a:tc>
                  <a:txBody>
                    <a:bodyPr/>
                    <a:lstStyle/>
                    <a:p>
                      <a:r>
                        <a:rPr lang="en-US" sz="1600" dirty="0" smtClean="0"/>
                        <a:t>44</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12.62%</a:t>
                      </a:r>
                      <a:endParaRPr lang="en-US" sz="1600" dirty="0"/>
                    </a:p>
                  </a:txBody>
                  <a:tcPr/>
                </a:tc>
                <a:tc>
                  <a:txBody>
                    <a:bodyPr/>
                    <a:lstStyle/>
                    <a:p>
                      <a:r>
                        <a:rPr lang="en-US" sz="1600" dirty="0" smtClean="0"/>
                        <a:t>26</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6.31%</a:t>
                      </a:r>
                      <a:endParaRPr lang="en-US" sz="1600" dirty="0"/>
                    </a:p>
                  </a:txBody>
                  <a:tcPr/>
                </a:tc>
                <a:tc>
                  <a:txBody>
                    <a:bodyPr/>
                    <a:lstStyle/>
                    <a:p>
                      <a:r>
                        <a:rPr lang="en-US" sz="1600" dirty="0" smtClean="0"/>
                        <a:t>13</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18.93%</a:t>
                      </a:r>
                      <a:endParaRPr lang="en-US" sz="1600" dirty="0"/>
                    </a:p>
                  </a:txBody>
                  <a:tcPr/>
                </a:tc>
                <a:tc>
                  <a:txBody>
                    <a:bodyPr/>
                    <a:lstStyle/>
                    <a:p>
                      <a:r>
                        <a:rPr lang="en-US" sz="1600" dirty="0" smtClean="0"/>
                        <a:t>39</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Q16 - At MCS, students have opportunities to help decide things like class activities and rules.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Q16 - At MCS, students have opportunities to help decide things like class activities and rules.</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7.32%</a:t>
                      </a:r>
                      <a:endParaRPr lang="en-US" sz="1600" dirty="0"/>
                    </a:p>
                  </a:txBody>
                  <a:tcPr/>
                </a:tc>
                <a:tc>
                  <a:txBody>
                    <a:bodyPr/>
                    <a:lstStyle/>
                    <a:p>
                      <a:r>
                        <a:rPr lang="en-US" sz="1600" dirty="0" smtClean="0"/>
                        <a:t>15</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18.05%</a:t>
                      </a:r>
                      <a:endParaRPr lang="en-US" sz="1600" dirty="0"/>
                    </a:p>
                  </a:txBody>
                  <a:tcPr/>
                </a:tc>
                <a:tc>
                  <a:txBody>
                    <a:bodyPr/>
                    <a:lstStyle/>
                    <a:p>
                      <a:r>
                        <a:rPr lang="en-US" sz="1600" dirty="0" smtClean="0"/>
                        <a:t>37</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22.44%</a:t>
                      </a:r>
                      <a:endParaRPr lang="en-US" sz="1600" dirty="0"/>
                    </a:p>
                  </a:txBody>
                  <a:tcPr/>
                </a:tc>
                <a:tc>
                  <a:txBody>
                    <a:bodyPr/>
                    <a:lstStyle/>
                    <a:p>
                      <a:r>
                        <a:rPr lang="en-US" sz="1600" dirty="0" smtClean="0"/>
                        <a:t>46</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33.17%</a:t>
                      </a:r>
                      <a:endParaRPr lang="en-US" sz="1600" dirty="0"/>
                    </a:p>
                  </a:txBody>
                  <a:tcPr/>
                </a:tc>
                <a:tc>
                  <a:txBody>
                    <a:bodyPr/>
                    <a:lstStyle/>
                    <a:p>
                      <a:r>
                        <a:rPr lang="en-US" sz="1600" dirty="0" smtClean="0"/>
                        <a:t>68</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19.02%</a:t>
                      </a:r>
                      <a:endParaRPr lang="en-US" sz="1600" dirty="0"/>
                    </a:p>
                  </a:txBody>
                  <a:tcPr/>
                </a:tc>
                <a:tc>
                  <a:txBody>
                    <a:bodyPr/>
                    <a:lstStyle/>
                    <a:p>
                      <a:r>
                        <a:rPr lang="en-US" sz="1600" dirty="0" smtClean="0"/>
                        <a:t>39</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205</a:t>
                      </a:r>
                      <a:endParaRPr lang="en-US" sz="1600" dirty="0"/>
                    </a:p>
                  </a:txBody>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Q17 - I have many opportunities to be part of class activities or discussions.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Q17 - I have many opportunities to be part of class activities or discussions.</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41.95%</a:t>
                      </a:r>
                      <a:endParaRPr lang="en-US" sz="1600" dirty="0"/>
                    </a:p>
                  </a:txBody>
                  <a:tcPr/>
                </a:tc>
                <a:tc>
                  <a:txBody>
                    <a:bodyPr/>
                    <a:lstStyle/>
                    <a:p>
                      <a:r>
                        <a:rPr lang="en-US" sz="1600" dirty="0" smtClean="0"/>
                        <a:t>86</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38.05%</a:t>
                      </a:r>
                      <a:endParaRPr lang="en-US" sz="1600" dirty="0"/>
                    </a:p>
                  </a:txBody>
                  <a:tcPr/>
                </a:tc>
                <a:tc>
                  <a:txBody>
                    <a:bodyPr/>
                    <a:lstStyle/>
                    <a:p>
                      <a:r>
                        <a:rPr lang="en-US" sz="1600" dirty="0" smtClean="0"/>
                        <a:t>78</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14.15%</a:t>
                      </a:r>
                      <a:endParaRPr lang="en-US" sz="1600" dirty="0"/>
                    </a:p>
                  </a:txBody>
                  <a:tcPr/>
                </a:tc>
                <a:tc>
                  <a:txBody>
                    <a:bodyPr/>
                    <a:lstStyle/>
                    <a:p>
                      <a:r>
                        <a:rPr lang="en-US" sz="1600" dirty="0" smtClean="0"/>
                        <a:t>29</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4.88%</a:t>
                      </a:r>
                      <a:endParaRPr lang="en-US" sz="1600" dirty="0"/>
                    </a:p>
                  </a:txBody>
                  <a:tcPr/>
                </a:tc>
                <a:tc>
                  <a:txBody>
                    <a:bodyPr/>
                    <a:lstStyle/>
                    <a:p>
                      <a:r>
                        <a:rPr lang="en-US" sz="1600" dirty="0" smtClean="0"/>
                        <a:t>10</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0.98%</a:t>
                      </a:r>
                      <a:endParaRPr lang="en-US" sz="1600" dirty="0"/>
                    </a:p>
                  </a:txBody>
                  <a:tcPr/>
                </a:tc>
                <a:tc>
                  <a:txBody>
                    <a:bodyPr/>
                    <a:lstStyle/>
                    <a:p>
                      <a:r>
                        <a:rPr lang="en-US" sz="1600" dirty="0" smtClean="0"/>
                        <a:t>2</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205</a:t>
                      </a:r>
                      <a:endParaRPr lang="en-US" sz="1600" dirty="0"/>
                    </a:p>
                  </a:txBody>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Q39 - I feel like the academic, lunch, and elective schedule at this school supports my goals and interests.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Q39 - I feel like the academic, lunch, and elective schedule at this school supports my goals and interests.</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11.33%</a:t>
                      </a:r>
                      <a:endParaRPr lang="en-US" sz="1600" dirty="0"/>
                    </a:p>
                  </a:txBody>
                  <a:tcPr/>
                </a:tc>
                <a:tc>
                  <a:txBody>
                    <a:bodyPr/>
                    <a:lstStyle/>
                    <a:p>
                      <a:r>
                        <a:rPr lang="en-US" sz="1600" dirty="0" smtClean="0"/>
                        <a:t>23</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22.66%</a:t>
                      </a:r>
                      <a:endParaRPr lang="en-US" sz="1600" dirty="0"/>
                    </a:p>
                  </a:txBody>
                  <a:tcPr/>
                </a:tc>
                <a:tc>
                  <a:txBody>
                    <a:bodyPr/>
                    <a:lstStyle/>
                    <a:p>
                      <a:r>
                        <a:rPr lang="en-US" sz="1600" dirty="0" smtClean="0"/>
                        <a:t>46</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25.62%</a:t>
                      </a:r>
                      <a:endParaRPr lang="en-US" sz="1600" dirty="0"/>
                    </a:p>
                  </a:txBody>
                  <a:tcPr/>
                </a:tc>
                <a:tc>
                  <a:txBody>
                    <a:bodyPr/>
                    <a:lstStyle/>
                    <a:p>
                      <a:r>
                        <a:rPr lang="en-US" sz="1600" dirty="0" smtClean="0"/>
                        <a:t>52</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24.63%</a:t>
                      </a:r>
                      <a:endParaRPr lang="en-US" sz="1600" dirty="0"/>
                    </a:p>
                  </a:txBody>
                  <a:tcPr/>
                </a:tc>
                <a:tc>
                  <a:txBody>
                    <a:bodyPr/>
                    <a:lstStyle/>
                    <a:p>
                      <a:r>
                        <a:rPr lang="en-US" sz="1600" dirty="0" smtClean="0"/>
                        <a:t>50</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15.76%</a:t>
                      </a:r>
                      <a:endParaRPr lang="en-US" sz="1600" dirty="0"/>
                    </a:p>
                  </a:txBody>
                  <a:tcPr/>
                </a:tc>
                <a:tc>
                  <a:txBody>
                    <a:bodyPr/>
                    <a:lstStyle/>
                    <a:p>
                      <a:r>
                        <a:rPr lang="en-US" sz="1600" dirty="0" smtClean="0"/>
                        <a:t>32</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203</a:t>
                      </a:r>
                      <a:endParaRPr lang="en-US" sz="1600" dirty="0"/>
                    </a:p>
                  </a:txBody>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Q18 - I feel like I belong at MCS.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Q18 - I feel like I belong at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28.16%</a:t>
                      </a:r>
                      <a:endParaRPr lang="en-US" sz="1600" dirty="0"/>
                    </a:p>
                  </a:txBody>
                  <a:tcPr/>
                </a:tc>
                <a:tc>
                  <a:txBody>
                    <a:bodyPr/>
                    <a:lstStyle/>
                    <a:p>
                      <a:r>
                        <a:rPr lang="en-US" sz="1600" dirty="0" smtClean="0"/>
                        <a:t>58</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32.52%</a:t>
                      </a:r>
                      <a:endParaRPr lang="en-US" sz="1600" dirty="0"/>
                    </a:p>
                  </a:txBody>
                  <a:tcPr/>
                </a:tc>
                <a:tc>
                  <a:txBody>
                    <a:bodyPr/>
                    <a:lstStyle/>
                    <a:p>
                      <a:r>
                        <a:rPr lang="en-US" sz="1600" dirty="0" smtClean="0"/>
                        <a:t>67</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22.33%</a:t>
                      </a:r>
                      <a:endParaRPr lang="en-US" sz="1600" dirty="0"/>
                    </a:p>
                  </a:txBody>
                  <a:tcPr/>
                </a:tc>
                <a:tc>
                  <a:txBody>
                    <a:bodyPr/>
                    <a:lstStyle/>
                    <a:p>
                      <a:r>
                        <a:rPr lang="en-US" sz="1600" dirty="0" smtClean="0"/>
                        <a:t>46</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9.71%</a:t>
                      </a:r>
                      <a:endParaRPr lang="en-US" sz="1600" dirty="0"/>
                    </a:p>
                  </a:txBody>
                  <a:tcPr/>
                </a:tc>
                <a:tc>
                  <a:txBody>
                    <a:bodyPr/>
                    <a:lstStyle/>
                    <a:p>
                      <a:r>
                        <a:rPr lang="en-US" sz="1600" dirty="0" smtClean="0"/>
                        <a:t>20</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7.28%</a:t>
                      </a:r>
                      <a:endParaRPr lang="en-US" sz="1600" dirty="0"/>
                    </a:p>
                  </a:txBody>
                  <a:tcPr/>
                </a:tc>
                <a:tc>
                  <a:txBody>
                    <a:bodyPr/>
                    <a:lstStyle/>
                    <a:p>
                      <a:r>
                        <a:rPr lang="en-US" sz="1600" dirty="0" smtClean="0"/>
                        <a:t>15</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Q2 - What grade are you currently in at MCS? Mark one response.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Q21 - This question is about cyberbullying. Cyberbullying is willful and repeated behavior via electronic technology that is intended to hurt, threaten, embarrass, annoy, blackmail or target any student. Electronic technology includes text messages or emails, rumors sent by email or posted on social networking sites, and/or pictures, videos, websites, or fake profiles shared online.  Students often spread hurtful rumors or lies about others at this school on the Internet (i.e., Facebook™, email, Instagram, Snapchat or other social networking site).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Q21 - This question is about cyberbullying. Cyberbullying is willful and repeated behavior via electronic technology that is intended to hurt, threaten, embarrass, annoy, blackmail or target any student. Electronic technology includes text messages or emails, rumors sent by email or posted on social networking sites, and/or pictures, videos, websites, or fake profiles shared online.  Students often spread hurtful rumors or lies about others at this school on the Internet (i.e., Facebook™, email, Instagram, Snapchat or other social networking site).</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7.92%</a:t>
                      </a:r>
                      <a:endParaRPr lang="en-US" sz="1600" dirty="0"/>
                    </a:p>
                  </a:txBody>
                  <a:tcPr/>
                </a:tc>
                <a:tc>
                  <a:txBody>
                    <a:bodyPr/>
                    <a:lstStyle/>
                    <a:p>
                      <a:r>
                        <a:rPr lang="en-US" sz="1600" dirty="0" smtClean="0"/>
                        <a:t>16</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11.39%</a:t>
                      </a:r>
                      <a:endParaRPr lang="en-US" sz="1600" dirty="0"/>
                    </a:p>
                  </a:txBody>
                  <a:tcPr/>
                </a:tc>
                <a:tc>
                  <a:txBody>
                    <a:bodyPr/>
                    <a:lstStyle/>
                    <a:p>
                      <a:r>
                        <a:rPr lang="en-US" sz="1600" dirty="0" smtClean="0"/>
                        <a:t>23</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31.68%</a:t>
                      </a:r>
                      <a:endParaRPr lang="en-US" sz="1600" dirty="0"/>
                    </a:p>
                  </a:txBody>
                  <a:tcPr/>
                </a:tc>
                <a:tc>
                  <a:txBody>
                    <a:bodyPr/>
                    <a:lstStyle/>
                    <a:p>
                      <a:r>
                        <a:rPr lang="en-US" sz="1600" dirty="0" smtClean="0"/>
                        <a:t>64</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19.31%</a:t>
                      </a:r>
                      <a:endParaRPr lang="en-US" sz="1600" dirty="0"/>
                    </a:p>
                  </a:txBody>
                  <a:tcPr/>
                </a:tc>
                <a:tc>
                  <a:txBody>
                    <a:bodyPr/>
                    <a:lstStyle/>
                    <a:p>
                      <a:r>
                        <a:rPr lang="en-US" sz="1600" dirty="0" smtClean="0"/>
                        <a:t>39</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29.70%</a:t>
                      </a:r>
                      <a:endParaRPr lang="en-US" sz="1600" dirty="0"/>
                    </a:p>
                  </a:txBody>
                  <a:tcPr/>
                </a:tc>
                <a:tc>
                  <a:txBody>
                    <a:bodyPr/>
                    <a:lstStyle/>
                    <a:p>
                      <a:r>
                        <a:rPr lang="en-US" sz="1600" dirty="0" smtClean="0"/>
                        <a:t>60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202</a:t>
                      </a:r>
                      <a:endParaRPr lang="en-US" sz="1600" dirty="0"/>
                    </a:p>
                  </a:txBody>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Q22 - I know what to do if there is an emergency, natural disaster (tornado, flood) or a dangerous situation (e.g. violent person on campus) during the school day.</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Q22 - I know what to do if there is an emergency, natural disaster (tornado, flood) or a dangerous situation (e.g. violent person on campus) during the school day.</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42.03%</a:t>
                      </a:r>
                      <a:endParaRPr lang="en-US" sz="1600" dirty="0"/>
                    </a:p>
                  </a:txBody>
                  <a:tcPr/>
                </a:tc>
                <a:tc>
                  <a:txBody>
                    <a:bodyPr/>
                    <a:lstStyle/>
                    <a:p>
                      <a:r>
                        <a:rPr lang="en-US" sz="1600" dirty="0" smtClean="0"/>
                        <a:t>87</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28.02%</a:t>
                      </a:r>
                      <a:endParaRPr lang="en-US" sz="1600" dirty="0"/>
                    </a:p>
                  </a:txBody>
                  <a:tcPr/>
                </a:tc>
                <a:tc>
                  <a:txBody>
                    <a:bodyPr/>
                    <a:lstStyle/>
                    <a:p>
                      <a:r>
                        <a:rPr lang="en-US" sz="1600" dirty="0" smtClean="0"/>
                        <a:t>58</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10.14%</a:t>
                      </a:r>
                      <a:endParaRPr lang="en-US" sz="1600" dirty="0"/>
                    </a:p>
                  </a:txBody>
                  <a:tcPr/>
                </a:tc>
                <a:tc>
                  <a:txBody>
                    <a:bodyPr/>
                    <a:lstStyle/>
                    <a:p>
                      <a:r>
                        <a:rPr lang="en-US" sz="1600" dirty="0" smtClean="0"/>
                        <a:t>21</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11.11%</a:t>
                      </a:r>
                      <a:endParaRPr lang="en-US" sz="1600" dirty="0"/>
                    </a:p>
                  </a:txBody>
                  <a:tcPr/>
                </a:tc>
                <a:tc>
                  <a:txBody>
                    <a:bodyPr/>
                    <a:lstStyle/>
                    <a:p>
                      <a:r>
                        <a:rPr lang="en-US" sz="1600" dirty="0" smtClean="0"/>
                        <a:t>23</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8.70%</a:t>
                      </a:r>
                      <a:endParaRPr lang="en-US" sz="1600" dirty="0"/>
                    </a:p>
                  </a:txBody>
                  <a:tcPr/>
                </a:tc>
                <a:tc>
                  <a:txBody>
                    <a:bodyPr/>
                    <a:lstStyle/>
                    <a:p>
                      <a:r>
                        <a:rPr lang="en-US" sz="1600" dirty="0" smtClean="0"/>
                        <a:t>18</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207</a:t>
                      </a:r>
                      <a:endParaRPr lang="en-US" sz="1600" dirty="0"/>
                    </a:p>
                  </a:txBody>
                  <a:tcPr/>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Q23 - The bathrooms in this school are clean.</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Q23 - The bathrooms in this school are clean.</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15.53%</a:t>
                      </a:r>
                      <a:endParaRPr lang="en-US" sz="1600" dirty="0"/>
                    </a:p>
                  </a:txBody>
                  <a:tcPr/>
                </a:tc>
                <a:tc>
                  <a:txBody>
                    <a:bodyPr/>
                    <a:lstStyle/>
                    <a:p>
                      <a:r>
                        <a:rPr lang="en-US" sz="1600" dirty="0" smtClean="0"/>
                        <a:t>32</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31.55%</a:t>
                      </a:r>
                      <a:endParaRPr lang="en-US" sz="1600" dirty="0"/>
                    </a:p>
                  </a:txBody>
                  <a:tcPr/>
                </a:tc>
                <a:tc>
                  <a:txBody>
                    <a:bodyPr/>
                    <a:lstStyle/>
                    <a:p>
                      <a:r>
                        <a:rPr lang="en-US" sz="1600" dirty="0" smtClean="0"/>
                        <a:t>65</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17.96%</a:t>
                      </a:r>
                      <a:endParaRPr lang="en-US" sz="1600" dirty="0"/>
                    </a:p>
                  </a:txBody>
                  <a:tcPr/>
                </a:tc>
                <a:tc>
                  <a:txBody>
                    <a:bodyPr/>
                    <a:lstStyle/>
                    <a:p>
                      <a:r>
                        <a:rPr lang="en-US" sz="1600" dirty="0" smtClean="0"/>
                        <a:t>37</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17.96%</a:t>
                      </a:r>
                      <a:endParaRPr lang="en-US" sz="1600" dirty="0"/>
                    </a:p>
                  </a:txBody>
                  <a:tcPr/>
                </a:tc>
                <a:tc>
                  <a:txBody>
                    <a:bodyPr/>
                    <a:lstStyle/>
                    <a:p>
                      <a:r>
                        <a:rPr lang="en-US" sz="1600" dirty="0" smtClean="0"/>
                        <a:t>37</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16.99%</a:t>
                      </a:r>
                      <a:endParaRPr lang="en-US" sz="1600" dirty="0"/>
                    </a:p>
                  </a:txBody>
                  <a:tcPr/>
                </a:tc>
                <a:tc>
                  <a:txBody>
                    <a:bodyPr/>
                    <a:lstStyle/>
                    <a:p>
                      <a:r>
                        <a:rPr lang="en-US" sz="1600" dirty="0" smtClean="0"/>
                        <a:t>35</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Q24 - The temperature in this school is comfortable all year round.</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Q24 - The temperature in this school is comfortable all year round.</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4.43%</a:t>
                      </a:r>
                      <a:endParaRPr lang="en-US" sz="1600" dirty="0"/>
                    </a:p>
                  </a:txBody>
                  <a:tcPr/>
                </a:tc>
                <a:tc>
                  <a:txBody>
                    <a:bodyPr/>
                    <a:lstStyle/>
                    <a:p>
                      <a:r>
                        <a:rPr lang="en-US" sz="1600" dirty="0" smtClean="0"/>
                        <a:t>9</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19.21%</a:t>
                      </a:r>
                      <a:endParaRPr lang="en-US" sz="1600" dirty="0"/>
                    </a:p>
                  </a:txBody>
                  <a:tcPr/>
                </a:tc>
                <a:tc>
                  <a:txBody>
                    <a:bodyPr/>
                    <a:lstStyle/>
                    <a:p>
                      <a:r>
                        <a:rPr lang="en-US" sz="1600" dirty="0" smtClean="0"/>
                        <a:t>39</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14.78%</a:t>
                      </a:r>
                      <a:endParaRPr lang="en-US" sz="1600" dirty="0"/>
                    </a:p>
                  </a:txBody>
                  <a:tcPr/>
                </a:tc>
                <a:tc>
                  <a:txBody>
                    <a:bodyPr/>
                    <a:lstStyle/>
                    <a:p>
                      <a:r>
                        <a:rPr lang="en-US" sz="1600" dirty="0" smtClean="0"/>
                        <a:t>30</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22.66%</a:t>
                      </a:r>
                      <a:endParaRPr lang="en-US" sz="1600" dirty="0"/>
                    </a:p>
                  </a:txBody>
                  <a:tcPr/>
                </a:tc>
                <a:tc>
                  <a:txBody>
                    <a:bodyPr/>
                    <a:lstStyle/>
                    <a:p>
                      <a:r>
                        <a:rPr lang="en-US" sz="1600" dirty="0" smtClean="0"/>
                        <a:t>46</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38.92%</a:t>
                      </a:r>
                      <a:endParaRPr lang="en-US" sz="1600" dirty="0"/>
                    </a:p>
                  </a:txBody>
                  <a:tcPr/>
                </a:tc>
                <a:tc>
                  <a:txBody>
                    <a:bodyPr/>
                    <a:lstStyle/>
                    <a:p>
                      <a:r>
                        <a:rPr lang="en-US" sz="1600" dirty="0" smtClean="0"/>
                        <a:t>79</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203</a:t>
                      </a:r>
                      <a:endParaRPr lang="en-US" sz="1600" dirty="0"/>
                    </a:p>
                  </a:txBody>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Q25 - I think that students are proud of how this school looks on the inside and outside.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Q25 - I think that students are proud of how this school looks on the inside and outside.</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10.29%</a:t>
                      </a:r>
                      <a:endParaRPr lang="en-US" sz="1600" dirty="0"/>
                    </a:p>
                  </a:txBody>
                  <a:tcPr/>
                </a:tc>
                <a:tc>
                  <a:txBody>
                    <a:bodyPr/>
                    <a:lstStyle/>
                    <a:p>
                      <a:r>
                        <a:rPr lang="en-US" sz="1600" dirty="0" smtClean="0"/>
                        <a:t>21</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24.51%</a:t>
                      </a:r>
                      <a:endParaRPr lang="en-US" sz="1600" dirty="0"/>
                    </a:p>
                  </a:txBody>
                  <a:tcPr/>
                </a:tc>
                <a:tc>
                  <a:txBody>
                    <a:bodyPr/>
                    <a:lstStyle/>
                    <a:p>
                      <a:r>
                        <a:rPr lang="en-US" sz="1600" dirty="0" smtClean="0"/>
                        <a:t>50</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23.04%</a:t>
                      </a:r>
                      <a:endParaRPr lang="en-US" sz="1600" dirty="0"/>
                    </a:p>
                  </a:txBody>
                  <a:tcPr/>
                </a:tc>
                <a:tc>
                  <a:txBody>
                    <a:bodyPr/>
                    <a:lstStyle/>
                    <a:p>
                      <a:r>
                        <a:rPr lang="en-US" sz="1600" dirty="0" smtClean="0"/>
                        <a:t>47</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23.04%</a:t>
                      </a:r>
                      <a:endParaRPr lang="en-US" sz="1600" dirty="0"/>
                    </a:p>
                  </a:txBody>
                  <a:tcPr/>
                </a:tc>
                <a:tc>
                  <a:txBody>
                    <a:bodyPr/>
                    <a:lstStyle/>
                    <a:p>
                      <a:r>
                        <a:rPr lang="en-US" sz="1600" dirty="0" smtClean="0"/>
                        <a:t>47</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19.12%</a:t>
                      </a:r>
                      <a:endParaRPr lang="en-US" sz="1600" dirty="0"/>
                    </a:p>
                  </a:txBody>
                  <a:tcPr/>
                </a:tc>
                <a:tc>
                  <a:txBody>
                    <a:bodyPr/>
                    <a:lstStyle/>
                    <a:p>
                      <a:r>
                        <a:rPr lang="en-US" sz="1600" dirty="0" smtClean="0"/>
                        <a:t>39</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204</a:t>
                      </a:r>
                      <a:endParaRPr lang="en-US" sz="1600"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Q2 - What grade are you currently in at MCS? Mark one response.</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8349264" cy="37084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5th Grade</a:t>
                      </a:r>
                      <a:endParaRPr lang="en-US" sz="1600" dirty="0"/>
                    </a:p>
                  </a:txBody>
                  <a:tcPr/>
                </a:tc>
                <a:tc>
                  <a:txBody>
                    <a:bodyPr/>
                    <a:lstStyle/>
                    <a:p>
                      <a:r>
                        <a:rPr lang="en-US" sz="1600" dirty="0" smtClean="0"/>
                        <a:t>9.48%</a:t>
                      </a:r>
                      <a:endParaRPr lang="en-US" sz="1600" dirty="0"/>
                    </a:p>
                  </a:txBody>
                  <a:tcPr/>
                </a:tc>
                <a:tc>
                  <a:txBody>
                    <a:bodyPr/>
                    <a:lstStyle/>
                    <a:p>
                      <a:r>
                        <a:rPr lang="en-US" sz="1600" dirty="0" smtClean="0"/>
                        <a:t>20</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6th Grade</a:t>
                      </a:r>
                      <a:endParaRPr lang="en-US" sz="1600" dirty="0"/>
                    </a:p>
                  </a:txBody>
                  <a:tcPr/>
                </a:tc>
                <a:tc>
                  <a:txBody>
                    <a:bodyPr/>
                    <a:lstStyle/>
                    <a:p>
                      <a:r>
                        <a:rPr lang="en-US" sz="1600" dirty="0" smtClean="0"/>
                        <a:t>9.95%</a:t>
                      </a:r>
                      <a:endParaRPr lang="en-US" sz="1600" dirty="0"/>
                    </a:p>
                  </a:txBody>
                  <a:tcPr/>
                </a:tc>
                <a:tc>
                  <a:txBody>
                    <a:bodyPr/>
                    <a:lstStyle/>
                    <a:p>
                      <a:r>
                        <a:rPr lang="en-US" sz="1600" dirty="0" smtClean="0"/>
                        <a:t>21</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7th Grade</a:t>
                      </a:r>
                      <a:endParaRPr lang="en-US" sz="1600" dirty="0"/>
                    </a:p>
                  </a:txBody>
                  <a:tcPr/>
                </a:tc>
                <a:tc>
                  <a:txBody>
                    <a:bodyPr/>
                    <a:lstStyle/>
                    <a:p>
                      <a:r>
                        <a:rPr lang="en-US" sz="1600" dirty="0" smtClean="0"/>
                        <a:t>14.22%</a:t>
                      </a:r>
                      <a:endParaRPr lang="en-US" sz="1600" dirty="0"/>
                    </a:p>
                  </a:txBody>
                  <a:tcPr/>
                </a:tc>
                <a:tc>
                  <a:txBody>
                    <a:bodyPr/>
                    <a:lstStyle/>
                    <a:p>
                      <a:r>
                        <a:rPr lang="en-US" sz="1600" dirty="0" smtClean="0"/>
                        <a:t>30</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8th Grade</a:t>
                      </a:r>
                      <a:endParaRPr lang="en-US" sz="1600" dirty="0"/>
                    </a:p>
                  </a:txBody>
                  <a:tcPr/>
                </a:tc>
                <a:tc>
                  <a:txBody>
                    <a:bodyPr/>
                    <a:lstStyle/>
                    <a:p>
                      <a:r>
                        <a:rPr lang="en-US" sz="1600" dirty="0" smtClean="0"/>
                        <a:t>13.74%</a:t>
                      </a:r>
                      <a:endParaRPr lang="en-US" sz="1600" dirty="0"/>
                    </a:p>
                  </a:txBody>
                  <a:tcPr/>
                </a:tc>
                <a:tc>
                  <a:txBody>
                    <a:bodyPr/>
                    <a:lstStyle/>
                    <a:p>
                      <a:r>
                        <a:rPr lang="en-US" sz="1600" dirty="0" smtClean="0"/>
                        <a:t>29</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9th Grade</a:t>
                      </a:r>
                      <a:endParaRPr lang="en-US" sz="1600" dirty="0"/>
                    </a:p>
                  </a:txBody>
                  <a:tcPr/>
                </a:tc>
                <a:tc>
                  <a:txBody>
                    <a:bodyPr/>
                    <a:lstStyle/>
                    <a:p>
                      <a:r>
                        <a:rPr lang="en-US" sz="1600" dirty="0" smtClean="0"/>
                        <a:t>12.80%</a:t>
                      </a:r>
                      <a:endParaRPr lang="en-US" sz="1600" dirty="0"/>
                    </a:p>
                  </a:txBody>
                  <a:tcPr/>
                </a:tc>
                <a:tc>
                  <a:txBody>
                    <a:bodyPr/>
                    <a:lstStyle/>
                    <a:p>
                      <a:r>
                        <a:rPr lang="en-US" sz="1600" dirty="0" smtClean="0"/>
                        <a:t>27</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10th Grade</a:t>
                      </a:r>
                      <a:endParaRPr lang="en-US" sz="1600" dirty="0"/>
                    </a:p>
                  </a:txBody>
                  <a:tcPr/>
                </a:tc>
                <a:tc>
                  <a:txBody>
                    <a:bodyPr/>
                    <a:lstStyle/>
                    <a:p>
                      <a:r>
                        <a:rPr lang="en-US" sz="1600" dirty="0" smtClean="0"/>
                        <a:t>17.06%</a:t>
                      </a:r>
                      <a:endParaRPr lang="en-US" sz="1600" dirty="0"/>
                    </a:p>
                  </a:txBody>
                  <a:tcPr/>
                </a:tc>
                <a:tc>
                  <a:txBody>
                    <a:bodyPr/>
                    <a:lstStyle/>
                    <a:p>
                      <a:r>
                        <a:rPr lang="en-US" sz="1600" dirty="0" smtClean="0"/>
                        <a:t>36</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11th Grade</a:t>
                      </a:r>
                      <a:endParaRPr lang="en-US" sz="1600" dirty="0"/>
                    </a:p>
                  </a:txBody>
                  <a:tcPr/>
                </a:tc>
                <a:tc>
                  <a:txBody>
                    <a:bodyPr/>
                    <a:lstStyle/>
                    <a:p>
                      <a:r>
                        <a:rPr lang="en-US" sz="1600" dirty="0" smtClean="0"/>
                        <a:t>8.53%</a:t>
                      </a:r>
                      <a:endParaRPr lang="en-US" sz="1600" dirty="0"/>
                    </a:p>
                  </a:txBody>
                  <a:tcPr/>
                </a:tc>
                <a:tc>
                  <a:txBody>
                    <a:bodyPr/>
                    <a:lstStyle/>
                    <a:p>
                      <a:r>
                        <a:rPr lang="en-US" sz="1600" dirty="0" smtClean="0"/>
                        <a:t>18</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12th Grade</a:t>
                      </a:r>
                      <a:endParaRPr lang="en-US" sz="1600" dirty="0"/>
                    </a:p>
                  </a:txBody>
                  <a:tcPr/>
                </a:tc>
                <a:tc>
                  <a:txBody>
                    <a:bodyPr/>
                    <a:lstStyle/>
                    <a:p>
                      <a:r>
                        <a:rPr lang="en-US" sz="1600" dirty="0" smtClean="0"/>
                        <a:t>14.22%</a:t>
                      </a:r>
                      <a:endParaRPr lang="en-US" sz="1600" dirty="0"/>
                    </a:p>
                  </a:txBody>
                  <a:tcPr/>
                </a:tc>
                <a:tc>
                  <a:txBody>
                    <a:bodyPr/>
                    <a:lstStyle/>
                    <a:p>
                      <a:r>
                        <a:rPr lang="en-US" sz="1600" dirty="0" smtClean="0"/>
                        <a:t>30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211</a:t>
                      </a:r>
                      <a:endParaRPr lang="en-US" sz="1600" dirty="0"/>
                    </a:p>
                  </a:txBody>
                  <a:tcPr/>
                </a:tc>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Q26 - My teachers praise me when I work hard in school.</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Q26 - My teachers praise me when I work hard in school.</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13.30%</a:t>
                      </a:r>
                      <a:endParaRPr lang="en-US" sz="1600" dirty="0"/>
                    </a:p>
                  </a:txBody>
                  <a:tcPr/>
                </a:tc>
                <a:tc>
                  <a:txBody>
                    <a:bodyPr/>
                    <a:lstStyle/>
                    <a:p>
                      <a:r>
                        <a:rPr lang="en-US" sz="1600" dirty="0" smtClean="0"/>
                        <a:t>27</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26.11%</a:t>
                      </a:r>
                      <a:endParaRPr lang="en-US" sz="1600" dirty="0"/>
                    </a:p>
                  </a:txBody>
                  <a:tcPr/>
                </a:tc>
                <a:tc>
                  <a:txBody>
                    <a:bodyPr/>
                    <a:lstStyle/>
                    <a:p>
                      <a:r>
                        <a:rPr lang="en-US" sz="1600" dirty="0" smtClean="0"/>
                        <a:t>53</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30.54%</a:t>
                      </a:r>
                      <a:endParaRPr lang="en-US" sz="1600" dirty="0"/>
                    </a:p>
                  </a:txBody>
                  <a:tcPr/>
                </a:tc>
                <a:tc>
                  <a:txBody>
                    <a:bodyPr/>
                    <a:lstStyle/>
                    <a:p>
                      <a:r>
                        <a:rPr lang="en-US" sz="1600" dirty="0" smtClean="0"/>
                        <a:t>62</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18.72%</a:t>
                      </a:r>
                      <a:endParaRPr lang="en-US" sz="1600" dirty="0"/>
                    </a:p>
                  </a:txBody>
                  <a:tcPr/>
                </a:tc>
                <a:tc>
                  <a:txBody>
                    <a:bodyPr/>
                    <a:lstStyle/>
                    <a:p>
                      <a:r>
                        <a:rPr lang="en-US" sz="1600" dirty="0" smtClean="0"/>
                        <a:t>38</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11.33%</a:t>
                      </a:r>
                      <a:endParaRPr lang="en-US" sz="1600" dirty="0"/>
                    </a:p>
                  </a:txBody>
                  <a:tcPr/>
                </a:tc>
                <a:tc>
                  <a:txBody>
                    <a:bodyPr/>
                    <a:lstStyle/>
                    <a:p>
                      <a:r>
                        <a:rPr lang="en-US" sz="1600" dirty="0" smtClean="0"/>
                        <a:t>23</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203</a:t>
                      </a:r>
                      <a:endParaRPr lang="en-US" sz="1600" dirty="0"/>
                    </a:p>
                  </a:txBody>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Q27 - My teachers give me individual attention when I need it.</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Q27 - My teachers give me individual attention when I need it.</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20.00%</a:t>
                      </a:r>
                      <a:endParaRPr lang="en-US" sz="1600" dirty="0"/>
                    </a:p>
                  </a:txBody>
                  <a:tcPr/>
                </a:tc>
                <a:tc>
                  <a:txBody>
                    <a:bodyPr/>
                    <a:lstStyle/>
                    <a:p>
                      <a:r>
                        <a:rPr lang="en-US" sz="1600" dirty="0" smtClean="0"/>
                        <a:t>41</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40.00%</a:t>
                      </a:r>
                      <a:endParaRPr lang="en-US" sz="1600" dirty="0"/>
                    </a:p>
                  </a:txBody>
                  <a:tcPr/>
                </a:tc>
                <a:tc>
                  <a:txBody>
                    <a:bodyPr/>
                    <a:lstStyle/>
                    <a:p>
                      <a:r>
                        <a:rPr lang="en-US" sz="1600" dirty="0" smtClean="0"/>
                        <a:t>82</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22.93%</a:t>
                      </a:r>
                      <a:endParaRPr lang="en-US" sz="1600" dirty="0"/>
                    </a:p>
                  </a:txBody>
                  <a:tcPr/>
                </a:tc>
                <a:tc>
                  <a:txBody>
                    <a:bodyPr/>
                    <a:lstStyle/>
                    <a:p>
                      <a:r>
                        <a:rPr lang="en-US" sz="1600" dirty="0" smtClean="0"/>
                        <a:t>47</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12.20%</a:t>
                      </a:r>
                      <a:endParaRPr lang="en-US" sz="1600" dirty="0"/>
                    </a:p>
                  </a:txBody>
                  <a:tcPr/>
                </a:tc>
                <a:tc>
                  <a:txBody>
                    <a:bodyPr/>
                    <a:lstStyle/>
                    <a:p>
                      <a:r>
                        <a:rPr lang="en-US" sz="1600" dirty="0" smtClean="0"/>
                        <a:t>25</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4.88%</a:t>
                      </a:r>
                      <a:endParaRPr lang="en-US" sz="1600" dirty="0"/>
                    </a:p>
                  </a:txBody>
                  <a:tcPr/>
                </a:tc>
                <a:tc>
                  <a:txBody>
                    <a:bodyPr/>
                    <a:lstStyle/>
                    <a:p>
                      <a:r>
                        <a:rPr lang="en-US" sz="1600" dirty="0" smtClean="0"/>
                        <a:t>10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205</a:t>
                      </a:r>
                      <a:endParaRPr lang="en-US" sz="1600" dirty="0"/>
                    </a:p>
                  </a:txBody>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Q28 - My teachers often connect what I am learning to life outside the classroom.</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Q28 - My teachers often connect what I am learning to life outside the classroom.</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15.12%</a:t>
                      </a:r>
                      <a:endParaRPr lang="en-US" sz="1600" dirty="0"/>
                    </a:p>
                  </a:txBody>
                  <a:tcPr/>
                </a:tc>
                <a:tc>
                  <a:txBody>
                    <a:bodyPr/>
                    <a:lstStyle/>
                    <a:p>
                      <a:r>
                        <a:rPr lang="en-US" sz="1600" dirty="0" smtClean="0"/>
                        <a:t>31</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34.15%</a:t>
                      </a:r>
                      <a:endParaRPr lang="en-US" sz="1600" dirty="0"/>
                    </a:p>
                  </a:txBody>
                  <a:tcPr/>
                </a:tc>
                <a:tc>
                  <a:txBody>
                    <a:bodyPr/>
                    <a:lstStyle/>
                    <a:p>
                      <a:r>
                        <a:rPr lang="en-US" sz="1600" dirty="0" smtClean="0"/>
                        <a:t>70</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23.41%</a:t>
                      </a:r>
                      <a:endParaRPr lang="en-US" sz="1600" dirty="0"/>
                    </a:p>
                  </a:txBody>
                  <a:tcPr/>
                </a:tc>
                <a:tc>
                  <a:txBody>
                    <a:bodyPr/>
                    <a:lstStyle/>
                    <a:p>
                      <a:r>
                        <a:rPr lang="en-US" sz="1600" dirty="0" smtClean="0"/>
                        <a:t>48</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17.56%</a:t>
                      </a:r>
                      <a:endParaRPr lang="en-US" sz="1600" dirty="0"/>
                    </a:p>
                  </a:txBody>
                  <a:tcPr/>
                </a:tc>
                <a:tc>
                  <a:txBody>
                    <a:bodyPr/>
                    <a:lstStyle/>
                    <a:p>
                      <a:r>
                        <a:rPr lang="en-US" sz="1600" dirty="0" smtClean="0"/>
                        <a:t>36</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9.76%</a:t>
                      </a:r>
                      <a:endParaRPr lang="en-US" sz="1600" dirty="0"/>
                    </a:p>
                  </a:txBody>
                  <a:tcPr/>
                </a:tc>
                <a:tc>
                  <a:txBody>
                    <a:bodyPr/>
                    <a:lstStyle/>
                    <a:p>
                      <a:r>
                        <a:rPr lang="en-US" sz="1600" dirty="0" smtClean="0"/>
                        <a:t>20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205</a:t>
                      </a:r>
                      <a:endParaRPr lang="en-US" sz="1600" dirty="0"/>
                    </a:p>
                  </a:txBody>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Q29 - The things I’m learning in school are important to me.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Q29 - The things I’m learning in school are important to me.</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16.91%</a:t>
                      </a:r>
                      <a:endParaRPr lang="en-US" sz="1600" dirty="0"/>
                    </a:p>
                  </a:txBody>
                  <a:tcPr/>
                </a:tc>
                <a:tc>
                  <a:txBody>
                    <a:bodyPr/>
                    <a:lstStyle/>
                    <a:p>
                      <a:r>
                        <a:rPr lang="en-US" sz="1600" dirty="0" smtClean="0"/>
                        <a:t>35</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30.43%</a:t>
                      </a:r>
                      <a:endParaRPr lang="en-US" sz="1600" dirty="0"/>
                    </a:p>
                  </a:txBody>
                  <a:tcPr/>
                </a:tc>
                <a:tc>
                  <a:txBody>
                    <a:bodyPr/>
                    <a:lstStyle/>
                    <a:p>
                      <a:r>
                        <a:rPr lang="en-US" sz="1600" dirty="0" smtClean="0"/>
                        <a:t>63</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23.67%</a:t>
                      </a:r>
                      <a:endParaRPr lang="en-US" sz="1600" dirty="0"/>
                    </a:p>
                  </a:txBody>
                  <a:tcPr/>
                </a:tc>
                <a:tc>
                  <a:txBody>
                    <a:bodyPr/>
                    <a:lstStyle/>
                    <a:p>
                      <a:r>
                        <a:rPr lang="en-US" sz="1600" dirty="0" smtClean="0"/>
                        <a:t>49</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19.32%</a:t>
                      </a:r>
                      <a:endParaRPr lang="en-US" sz="1600" dirty="0"/>
                    </a:p>
                  </a:txBody>
                  <a:tcPr/>
                </a:tc>
                <a:tc>
                  <a:txBody>
                    <a:bodyPr/>
                    <a:lstStyle/>
                    <a:p>
                      <a:r>
                        <a:rPr lang="en-US" sz="1600" dirty="0" smtClean="0"/>
                        <a:t>40</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9.66%</a:t>
                      </a:r>
                      <a:endParaRPr lang="en-US" sz="1600" dirty="0"/>
                    </a:p>
                  </a:txBody>
                  <a:tcPr/>
                </a:tc>
                <a:tc>
                  <a:txBody>
                    <a:bodyPr/>
                    <a:lstStyle/>
                    <a:p>
                      <a:r>
                        <a:rPr lang="en-US" sz="1600" dirty="0" smtClean="0"/>
                        <a:t>20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207</a:t>
                      </a:r>
                      <a:endParaRPr lang="en-US" sz="1600" dirty="0"/>
                    </a:p>
                  </a:txBody>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Q30 - My teachers expect me to do my best all the time.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Q30 - My teachers expect me to do my best all the time.</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71.57%</a:t>
                      </a:r>
                      <a:endParaRPr lang="en-US" sz="1600" dirty="0"/>
                    </a:p>
                  </a:txBody>
                  <a:tcPr/>
                </a:tc>
                <a:tc>
                  <a:txBody>
                    <a:bodyPr/>
                    <a:lstStyle/>
                    <a:p>
                      <a:r>
                        <a:rPr lang="en-US" sz="1600" dirty="0" smtClean="0"/>
                        <a:t>146</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20.59%</a:t>
                      </a:r>
                      <a:endParaRPr lang="en-US" sz="1600" dirty="0"/>
                    </a:p>
                  </a:txBody>
                  <a:tcPr/>
                </a:tc>
                <a:tc>
                  <a:txBody>
                    <a:bodyPr/>
                    <a:lstStyle/>
                    <a:p>
                      <a:r>
                        <a:rPr lang="en-US" sz="1600" dirty="0" smtClean="0"/>
                        <a:t>42</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6.37%</a:t>
                      </a:r>
                      <a:endParaRPr lang="en-US" sz="1600" dirty="0"/>
                    </a:p>
                  </a:txBody>
                  <a:tcPr/>
                </a:tc>
                <a:tc>
                  <a:txBody>
                    <a:bodyPr/>
                    <a:lstStyle/>
                    <a:p>
                      <a:r>
                        <a:rPr lang="en-US" sz="1600" dirty="0" smtClean="0"/>
                        <a:t>13</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0.98%</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0.49%</a:t>
                      </a:r>
                      <a:endParaRPr lang="en-US" sz="1600" dirty="0"/>
                    </a:p>
                  </a:txBody>
                  <a:tcPr/>
                </a:tc>
                <a:tc>
                  <a:txBody>
                    <a:bodyPr/>
                    <a:lstStyle/>
                    <a:p>
                      <a:r>
                        <a:rPr lang="en-US" sz="1600" dirty="0" smtClean="0"/>
                        <a:t>1</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204</a:t>
                      </a:r>
                      <a:endParaRPr lang="en-US" sz="1600"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Q3 - Which of the following grade groupings best describes the group that you are currently in? Mark one response.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Q32 - I can talk to a teacher or another adult at this school about something that is bothering me.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Q32 - I can talk to a teacher or another adult at this school about something that is bothering me.</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28.50%</a:t>
                      </a:r>
                      <a:endParaRPr lang="en-US" sz="1600" dirty="0"/>
                    </a:p>
                  </a:txBody>
                  <a:tcPr/>
                </a:tc>
                <a:tc>
                  <a:txBody>
                    <a:bodyPr/>
                    <a:lstStyle/>
                    <a:p>
                      <a:r>
                        <a:rPr lang="en-US" sz="1600" dirty="0" smtClean="0"/>
                        <a:t>59</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25.12%</a:t>
                      </a:r>
                      <a:endParaRPr lang="en-US" sz="1600" dirty="0"/>
                    </a:p>
                  </a:txBody>
                  <a:tcPr/>
                </a:tc>
                <a:tc>
                  <a:txBody>
                    <a:bodyPr/>
                    <a:lstStyle/>
                    <a:p>
                      <a:r>
                        <a:rPr lang="en-US" sz="1600" dirty="0" smtClean="0"/>
                        <a:t>52</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20.77%</a:t>
                      </a:r>
                      <a:endParaRPr lang="en-US" sz="1600" dirty="0"/>
                    </a:p>
                  </a:txBody>
                  <a:tcPr/>
                </a:tc>
                <a:tc>
                  <a:txBody>
                    <a:bodyPr/>
                    <a:lstStyle/>
                    <a:p>
                      <a:r>
                        <a:rPr lang="en-US" sz="1600" dirty="0" smtClean="0"/>
                        <a:t>43</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16.91%</a:t>
                      </a:r>
                      <a:endParaRPr lang="en-US" sz="1600" dirty="0"/>
                    </a:p>
                  </a:txBody>
                  <a:tcPr/>
                </a:tc>
                <a:tc>
                  <a:txBody>
                    <a:bodyPr/>
                    <a:lstStyle/>
                    <a:p>
                      <a:r>
                        <a:rPr lang="en-US" sz="1600" dirty="0" smtClean="0"/>
                        <a:t>35</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8.70%</a:t>
                      </a:r>
                      <a:endParaRPr lang="en-US" sz="1600" dirty="0"/>
                    </a:p>
                  </a:txBody>
                  <a:tcPr/>
                </a:tc>
                <a:tc>
                  <a:txBody>
                    <a:bodyPr/>
                    <a:lstStyle/>
                    <a:p>
                      <a:r>
                        <a:rPr lang="en-US" sz="1600" dirty="0" smtClean="0"/>
                        <a:t>18</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207</a:t>
                      </a:r>
                      <a:endParaRPr lang="en-US" sz="1600" dirty="0"/>
                    </a:p>
                  </a:txBody>
                  <a:tcPr/>
                </a:tc>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Q33 - My teachers make it clear to me when I have misbehaved in class.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Q33 - My teachers make it clear to me when I have misbehaved in class.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52.88%</a:t>
                      </a:r>
                      <a:endParaRPr lang="en-US" sz="1600" dirty="0"/>
                    </a:p>
                  </a:txBody>
                  <a:tcPr/>
                </a:tc>
                <a:tc>
                  <a:txBody>
                    <a:bodyPr/>
                    <a:lstStyle/>
                    <a:p>
                      <a:r>
                        <a:rPr lang="en-US" sz="1600" dirty="0" smtClean="0"/>
                        <a:t>110</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36.06%</a:t>
                      </a:r>
                      <a:endParaRPr lang="en-US" sz="1600" dirty="0"/>
                    </a:p>
                  </a:txBody>
                  <a:tcPr/>
                </a:tc>
                <a:tc>
                  <a:txBody>
                    <a:bodyPr/>
                    <a:lstStyle/>
                    <a:p>
                      <a:r>
                        <a:rPr lang="en-US" sz="1600" dirty="0" smtClean="0"/>
                        <a:t>75</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8.17%</a:t>
                      </a:r>
                      <a:endParaRPr lang="en-US" sz="1600" dirty="0"/>
                    </a:p>
                  </a:txBody>
                  <a:tcPr/>
                </a:tc>
                <a:tc>
                  <a:txBody>
                    <a:bodyPr/>
                    <a:lstStyle/>
                    <a:p>
                      <a:r>
                        <a:rPr lang="en-US" sz="1600" dirty="0" smtClean="0"/>
                        <a:t>17</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1.92%</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0.96%</a:t>
                      </a:r>
                      <a:endParaRPr lang="en-US" sz="1600" dirty="0"/>
                    </a:p>
                  </a:txBody>
                  <a:tcPr/>
                </a:tc>
                <a:tc>
                  <a:txBody>
                    <a:bodyPr/>
                    <a:lstStyle/>
                    <a:p>
                      <a:r>
                        <a:rPr lang="en-US" sz="1600" dirty="0" smtClean="0"/>
                        <a:t>2</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208</a:t>
                      </a:r>
                      <a:endParaRPr lang="en-US" sz="1600" dirty="0"/>
                    </a:p>
                  </a:txBody>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Q34 - Adults working at MCS reward students for positive behavior.</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Q34 - Adults working at MCS reward students for positive behavior.</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15.05%</a:t>
                      </a:r>
                      <a:endParaRPr lang="en-US" sz="1600" dirty="0"/>
                    </a:p>
                  </a:txBody>
                  <a:tcPr/>
                </a:tc>
                <a:tc>
                  <a:txBody>
                    <a:bodyPr/>
                    <a:lstStyle/>
                    <a:p>
                      <a:r>
                        <a:rPr lang="en-US" sz="1600" dirty="0" smtClean="0"/>
                        <a:t>31</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30.10%</a:t>
                      </a:r>
                      <a:endParaRPr lang="en-US" sz="1600" dirty="0"/>
                    </a:p>
                  </a:txBody>
                  <a:tcPr/>
                </a:tc>
                <a:tc>
                  <a:txBody>
                    <a:bodyPr/>
                    <a:lstStyle/>
                    <a:p>
                      <a:r>
                        <a:rPr lang="en-US" sz="1600" dirty="0" smtClean="0"/>
                        <a:t>62</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21.84%</a:t>
                      </a:r>
                      <a:endParaRPr lang="en-US" sz="1600" dirty="0"/>
                    </a:p>
                  </a:txBody>
                  <a:tcPr/>
                </a:tc>
                <a:tc>
                  <a:txBody>
                    <a:bodyPr/>
                    <a:lstStyle/>
                    <a:p>
                      <a:r>
                        <a:rPr lang="en-US" sz="1600" dirty="0" smtClean="0"/>
                        <a:t>45</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23.30%</a:t>
                      </a:r>
                      <a:endParaRPr lang="en-US" sz="1600" dirty="0"/>
                    </a:p>
                  </a:txBody>
                  <a:tcPr/>
                </a:tc>
                <a:tc>
                  <a:txBody>
                    <a:bodyPr/>
                    <a:lstStyle/>
                    <a:p>
                      <a:r>
                        <a:rPr lang="en-US" sz="1600" dirty="0" smtClean="0"/>
                        <a:t>48</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9.71%</a:t>
                      </a:r>
                      <a:endParaRPr lang="en-US" sz="1600" dirty="0"/>
                    </a:p>
                  </a:txBody>
                  <a:tcPr/>
                </a:tc>
                <a:tc>
                  <a:txBody>
                    <a:bodyPr/>
                    <a:lstStyle/>
                    <a:p>
                      <a:r>
                        <a:rPr lang="en-US" sz="1600" dirty="0" smtClean="0"/>
                        <a:t>20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Q35 - School rules are applied equally to all students.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Q35 - School rules are applied equally to all students.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11.27%</a:t>
                      </a:r>
                      <a:endParaRPr lang="en-US" sz="1600" dirty="0"/>
                    </a:p>
                  </a:txBody>
                  <a:tcPr/>
                </a:tc>
                <a:tc>
                  <a:txBody>
                    <a:bodyPr/>
                    <a:lstStyle/>
                    <a:p>
                      <a:r>
                        <a:rPr lang="en-US" sz="1600" dirty="0" smtClean="0"/>
                        <a:t>23</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24.02%</a:t>
                      </a:r>
                      <a:endParaRPr lang="en-US" sz="1600" dirty="0"/>
                    </a:p>
                  </a:txBody>
                  <a:tcPr/>
                </a:tc>
                <a:tc>
                  <a:txBody>
                    <a:bodyPr/>
                    <a:lstStyle/>
                    <a:p>
                      <a:r>
                        <a:rPr lang="en-US" sz="1600" dirty="0" smtClean="0"/>
                        <a:t>49</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11.76%</a:t>
                      </a:r>
                      <a:endParaRPr lang="en-US" sz="1600" dirty="0"/>
                    </a:p>
                  </a:txBody>
                  <a:tcPr/>
                </a:tc>
                <a:tc>
                  <a:txBody>
                    <a:bodyPr/>
                    <a:lstStyle/>
                    <a:p>
                      <a:r>
                        <a:rPr lang="en-US" sz="1600" dirty="0" smtClean="0"/>
                        <a:t>24</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26.47%</a:t>
                      </a:r>
                      <a:endParaRPr lang="en-US" sz="1600" dirty="0"/>
                    </a:p>
                  </a:txBody>
                  <a:tcPr/>
                </a:tc>
                <a:tc>
                  <a:txBody>
                    <a:bodyPr/>
                    <a:lstStyle/>
                    <a:p>
                      <a:r>
                        <a:rPr lang="en-US" sz="1600" dirty="0" smtClean="0"/>
                        <a:t>54</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26.47%</a:t>
                      </a:r>
                      <a:endParaRPr lang="en-US" sz="1600" dirty="0"/>
                    </a:p>
                  </a:txBody>
                  <a:tcPr/>
                </a:tc>
                <a:tc>
                  <a:txBody>
                    <a:bodyPr/>
                    <a:lstStyle/>
                    <a:p>
                      <a:r>
                        <a:rPr lang="en-US" sz="1600" dirty="0" smtClean="0"/>
                        <a:t>54</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204</a:t>
                      </a:r>
                      <a:endParaRPr lang="en-US" sz="1600" dirty="0"/>
                    </a:p>
                  </a:txBody>
                  <a:tcPr/>
                </a:tc>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Q36 - Discipline is fair.</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Q36 - Discipline is fair.</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18.45%</a:t>
                      </a:r>
                      <a:endParaRPr lang="en-US" sz="1600" dirty="0"/>
                    </a:p>
                  </a:txBody>
                  <a:tcPr/>
                </a:tc>
                <a:tc>
                  <a:txBody>
                    <a:bodyPr/>
                    <a:lstStyle/>
                    <a:p>
                      <a:r>
                        <a:rPr lang="en-US" sz="1600" dirty="0" smtClean="0"/>
                        <a:t>38</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38.35%</a:t>
                      </a:r>
                      <a:endParaRPr lang="en-US" sz="1600" dirty="0"/>
                    </a:p>
                  </a:txBody>
                  <a:tcPr/>
                </a:tc>
                <a:tc>
                  <a:txBody>
                    <a:bodyPr/>
                    <a:lstStyle/>
                    <a:p>
                      <a:r>
                        <a:rPr lang="en-US" sz="1600" dirty="0" smtClean="0"/>
                        <a:t>79</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16.02%</a:t>
                      </a:r>
                      <a:endParaRPr lang="en-US" sz="1600" dirty="0"/>
                    </a:p>
                  </a:txBody>
                  <a:tcPr/>
                </a:tc>
                <a:tc>
                  <a:txBody>
                    <a:bodyPr/>
                    <a:lstStyle/>
                    <a:p>
                      <a:r>
                        <a:rPr lang="en-US" sz="1600" dirty="0" smtClean="0"/>
                        <a:t>33</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16.02%</a:t>
                      </a:r>
                      <a:endParaRPr lang="en-US" sz="1600" dirty="0"/>
                    </a:p>
                  </a:txBody>
                  <a:tcPr/>
                </a:tc>
                <a:tc>
                  <a:txBody>
                    <a:bodyPr/>
                    <a:lstStyle/>
                    <a:p>
                      <a:r>
                        <a:rPr lang="en-US" sz="1600" dirty="0" smtClean="0"/>
                        <a:t>33</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11.17%</a:t>
                      </a:r>
                      <a:endParaRPr lang="en-US" sz="1600" dirty="0"/>
                    </a:p>
                  </a:txBody>
                  <a:tcPr/>
                </a:tc>
                <a:tc>
                  <a:txBody>
                    <a:bodyPr/>
                    <a:lstStyle/>
                    <a:p>
                      <a:r>
                        <a:rPr lang="en-US" sz="1600" dirty="0" smtClean="0"/>
                        <a:t>23</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Q3 - Which of the following grade groupings best describes the group that you are currently in? Mark one response.</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8349264" cy="189992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5th Grade to 8th Grade</a:t>
                      </a:r>
                      <a:endParaRPr lang="en-US" sz="1600" dirty="0"/>
                    </a:p>
                  </a:txBody>
                  <a:tcPr/>
                </a:tc>
                <a:tc>
                  <a:txBody>
                    <a:bodyPr/>
                    <a:lstStyle/>
                    <a:p>
                      <a:r>
                        <a:rPr lang="en-US" sz="1600" dirty="0" smtClean="0"/>
                        <a:t>48.10%</a:t>
                      </a:r>
                      <a:endParaRPr lang="en-US" sz="1600" dirty="0"/>
                    </a:p>
                  </a:txBody>
                  <a:tcPr/>
                </a:tc>
                <a:tc>
                  <a:txBody>
                    <a:bodyPr/>
                    <a:lstStyle/>
                    <a:p>
                      <a:r>
                        <a:rPr lang="en-US" sz="1600" dirty="0" smtClean="0"/>
                        <a:t>101</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9th Grade to 12th Grade</a:t>
                      </a:r>
                      <a:endParaRPr lang="en-US" sz="1600" dirty="0"/>
                    </a:p>
                  </a:txBody>
                  <a:tcPr/>
                </a:tc>
                <a:tc>
                  <a:txBody>
                    <a:bodyPr/>
                    <a:lstStyle/>
                    <a:p>
                      <a:r>
                        <a:rPr lang="en-US" sz="1600" dirty="0" smtClean="0"/>
                        <a:t>51.90%</a:t>
                      </a:r>
                      <a:endParaRPr lang="en-US" sz="1600" dirty="0"/>
                    </a:p>
                  </a:txBody>
                  <a:tcPr/>
                </a:tc>
                <a:tc>
                  <a:txBody>
                    <a:bodyPr/>
                    <a:lstStyle/>
                    <a:p>
                      <a:r>
                        <a:rPr lang="en-US" sz="1600" dirty="0" smtClean="0"/>
                        <a:t>109</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210</a:t>
                      </a:r>
                      <a:endParaRPr lang="en-US" sz="1600" dirty="0"/>
                    </a:p>
                  </a:txBody>
                  <a:tcPr/>
                </a:tc>
              </a:tr>
            </a:tbl>
          </a:graphicData>
        </a:graphic>
      </p:graphicFrame>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Q40 - How long have you been a student at MCS?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Q40 - How long have you been a student at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How long have you been a student at MCS?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3.31</a:t>
                      </a:r>
                      <a:endParaRPr lang="en-US" sz="1600" dirty="0"/>
                    </a:p>
                  </a:txBody>
                  <a:tcPr/>
                </a:tc>
                <a:tc>
                  <a:txBody>
                    <a:bodyPr/>
                    <a:lstStyle/>
                    <a:p>
                      <a:r>
                        <a:rPr lang="en-US" sz="1600" dirty="0" smtClean="0"/>
                        <a:t>1.38</a:t>
                      </a:r>
                      <a:endParaRPr lang="en-US" sz="1600" dirty="0"/>
                    </a:p>
                  </a:txBody>
                  <a:tcPr/>
                </a:tc>
                <a:tc>
                  <a:txBody>
                    <a:bodyPr/>
                    <a:lstStyle/>
                    <a:p>
                      <a:r>
                        <a:rPr lang="en-US" sz="1600" dirty="0" smtClean="0"/>
                        <a:t>1.91</a:t>
                      </a:r>
                      <a:endParaRPr lang="en-US" sz="1600" dirty="0"/>
                    </a:p>
                  </a:txBody>
                  <a:tcPr/>
                </a:tc>
                <a:tc>
                  <a:txBody>
                    <a:bodyPr/>
                    <a:lstStyle/>
                    <a:p>
                      <a:r>
                        <a:rPr lang="en-US" sz="1600" dirty="0" smtClean="0"/>
                        <a:t>210</a:t>
                      </a:r>
                      <a:endParaRPr lang="en-US" sz="1600" dirty="0"/>
                    </a:p>
                  </a:txBody>
                  <a:tcPr/>
                </a:tc>
              </a:tr>
            </a:tbl>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Q40 - How long have you been a student at MCS?</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This is my first year at MCS</a:t>
                      </a:r>
                      <a:endParaRPr lang="en-US" sz="1600" dirty="0"/>
                    </a:p>
                  </a:txBody>
                  <a:tcPr/>
                </a:tc>
                <a:tc>
                  <a:txBody>
                    <a:bodyPr/>
                    <a:lstStyle/>
                    <a:p>
                      <a:r>
                        <a:rPr lang="en-US" sz="1600" dirty="0" smtClean="0"/>
                        <a:t>5.71%</a:t>
                      </a:r>
                      <a:endParaRPr lang="en-US" sz="1600" dirty="0"/>
                    </a:p>
                  </a:txBody>
                  <a:tcPr/>
                </a:tc>
                <a:tc>
                  <a:txBody>
                    <a:bodyPr/>
                    <a:lstStyle/>
                    <a:p>
                      <a:r>
                        <a:rPr lang="en-US" sz="1600" dirty="0" smtClean="0"/>
                        <a:t>12</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2-4 years</a:t>
                      </a:r>
                      <a:endParaRPr lang="en-US" sz="1600" dirty="0"/>
                    </a:p>
                  </a:txBody>
                  <a:tcPr/>
                </a:tc>
                <a:tc>
                  <a:txBody>
                    <a:bodyPr/>
                    <a:lstStyle/>
                    <a:p>
                      <a:r>
                        <a:rPr lang="en-US" sz="1600" dirty="0" smtClean="0"/>
                        <a:t>30.95%</a:t>
                      </a:r>
                      <a:endParaRPr lang="en-US" sz="1600" dirty="0"/>
                    </a:p>
                  </a:txBody>
                  <a:tcPr/>
                </a:tc>
                <a:tc>
                  <a:txBody>
                    <a:bodyPr/>
                    <a:lstStyle/>
                    <a:p>
                      <a:r>
                        <a:rPr lang="en-US" sz="1600" dirty="0" smtClean="0"/>
                        <a:t>65</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5-8 years</a:t>
                      </a:r>
                      <a:endParaRPr lang="en-US" sz="1600" dirty="0"/>
                    </a:p>
                  </a:txBody>
                  <a:tcPr/>
                </a:tc>
                <a:tc>
                  <a:txBody>
                    <a:bodyPr/>
                    <a:lstStyle/>
                    <a:p>
                      <a:r>
                        <a:rPr lang="en-US" sz="1600" dirty="0" smtClean="0"/>
                        <a:t>26.67%</a:t>
                      </a:r>
                      <a:endParaRPr lang="en-US" sz="1600" dirty="0"/>
                    </a:p>
                  </a:txBody>
                  <a:tcPr/>
                </a:tc>
                <a:tc>
                  <a:txBody>
                    <a:bodyPr/>
                    <a:lstStyle/>
                    <a:p>
                      <a:r>
                        <a:rPr lang="en-US" sz="1600" dirty="0" smtClean="0"/>
                        <a:t>56</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More than 9 years</a:t>
                      </a:r>
                      <a:endParaRPr lang="en-US" sz="1600" dirty="0"/>
                    </a:p>
                  </a:txBody>
                  <a:tcPr/>
                </a:tc>
                <a:tc>
                  <a:txBody>
                    <a:bodyPr/>
                    <a:lstStyle/>
                    <a:p>
                      <a:r>
                        <a:rPr lang="en-US" sz="1600" dirty="0" smtClean="0"/>
                        <a:t>36.67%</a:t>
                      </a:r>
                      <a:endParaRPr lang="en-US" sz="1600" dirty="0"/>
                    </a:p>
                  </a:txBody>
                  <a:tcPr/>
                </a:tc>
                <a:tc>
                  <a:txBody>
                    <a:bodyPr/>
                    <a:lstStyle/>
                    <a:p>
                      <a:r>
                        <a:rPr lang="en-US" sz="1600" dirty="0" smtClean="0"/>
                        <a:t>77</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210</a:t>
                      </a:r>
                      <a:endParaRPr lang="en-US" sz="1600" dirty="0"/>
                    </a:p>
                  </a:txBody>
                  <a:tcPr/>
                </a:tc>
              </a:tr>
            </a:tbl>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Q41 - It is easy to talk with my teachers and I feel comfortable doing so.</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Q41 - It is easy to talk with my teachers and I feel comfortable doing so.</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It is easy to talk with my teachers and I feel comfortable doing so.</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7.58</a:t>
                      </a:r>
                      <a:endParaRPr lang="en-US" sz="1600" dirty="0"/>
                    </a:p>
                  </a:txBody>
                  <a:tcPr/>
                </a:tc>
                <a:tc>
                  <a:txBody>
                    <a:bodyPr/>
                    <a:lstStyle/>
                    <a:p>
                      <a:r>
                        <a:rPr lang="en-US" sz="1600" dirty="0" smtClean="0"/>
                        <a:t>1.18</a:t>
                      </a:r>
                      <a:endParaRPr lang="en-US" sz="1600" dirty="0"/>
                    </a:p>
                  </a:txBody>
                  <a:tcPr/>
                </a:tc>
                <a:tc>
                  <a:txBody>
                    <a:bodyPr/>
                    <a:lstStyle/>
                    <a:p>
                      <a:r>
                        <a:rPr lang="en-US" sz="1600" dirty="0" smtClean="0"/>
                        <a:t>1.39</a:t>
                      </a:r>
                      <a:endParaRPr lang="en-US" sz="1600" dirty="0"/>
                    </a:p>
                  </a:txBody>
                  <a:tcPr/>
                </a:tc>
                <a:tc>
                  <a:txBody>
                    <a:bodyPr/>
                    <a:lstStyle/>
                    <a:p>
                      <a:r>
                        <a:rPr lang="en-US" sz="1600" dirty="0" smtClean="0"/>
                        <a:t>207</a:t>
                      </a:r>
                      <a:endParaRPr lang="en-US" sz="1600" dirty="0"/>
                    </a:p>
                  </a:txBody>
                  <a:tcPr/>
                </a:tc>
              </a:tr>
            </a:tbl>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Q41 - It is easy to talk with my teachers and I feel comfortable doing so.</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20.77%</a:t>
                      </a:r>
                      <a:endParaRPr lang="en-US" sz="1600" dirty="0"/>
                    </a:p>
                  </a:txBody>
                  <a:tcPr/>
                </a:tc>
                <a:tc>
                  <a:txBody>
                    <a:bodyPr/>
                    <a:lstStyle/>
                    <a:p>
                      <a:r>
                        <a:rPr lang="en-US" sz="1600" dirty="0" smtClean="0"/>
                        <a:t>43</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29.47%</a:t>
                      </a:r>
                      <a:endParaRPr lang="en-US" sz="1600" dirty="0"/>
                    </a:p>
                  </a:txBody>
                  <a:tcPr/>
                </a:tc>
                <a:tc>
                  <a:txBody>
                    <a:bodyPr/>
                    <a:lstStyle/>
                    <a:p>
                      <a:r>
                        <a:rPr lang="en-US" sz="1600" dirty="0" smtClean="0"/>
                        <a:t>61</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28.50%</a:t>
                      </a:r>
                      <a:endParaRPr lang="en-US" sz="1600" dirty="0"/>
                    </a:p>
                  </a:txBody>
                  <a:tcPr/>
                </a:tc>
                <a:tc>
                  <a:txBody>
                    <a:bodyPr/>
                    <a:lstStyle/>
                    <a:p>
                      <a:r>
                        <a:rPr lang="en-US" sz="1600" dirty="0" smtClean="0"/>
                        <a:t>59</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13.53%</a:t>
                      </a:r>
                      <a:endParaRPr lang="en-US" sz="1600" dirty="0"/>
                    </a:p>
                  </a:txBody>
                  <a:tcPr/>
                </a:tc>
                <a:tc>
                  <a:txBody>
                    <a:bodyPr/>
                    <a:lstStyle/>
                    <a:p>
                      <a:r>
                        <a:rPr lang="en-US" sz="1600" dirty="0" smtClean="0"/>
                        <a:t>28</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7.73%</a:t>
                      </a:r>
                      <a:endParaRPr lang="en-US" sz="1600" dirty="0"/>
                    </a:p>
                  </a:txBody>
                  <a:tcPr/>
                </a:tc>
                <a:tc>
                  <a:txBody>
                    <a:bodyPr/>
                    <a:lstStyle/>
                    <a:p>
                      <a:r>
                        <a:rPr lang="en-US" sz="1600" dirty="0" smtClean="0"/>
                        <a:t>16</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207</a:t>
                      </a:r>
                      <a:endParaRPr lang="en-US" sz="1600" dirty="0"/>
                    </a:p>
                  </a:txBody>
                  <a:tcPr/>
                </a:tc>
              </a:tr>
            </a:tbl>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Q49 - My teachers have materials and activities planned and prepared for each class period.</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Q49 - My teachers have materials and activities planned and prepared for each class period.</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My teachers have materials and activities planned and prepared for each class period.</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6.67</a:t>
                      </a:r>
                      <a:endParaRPr lang="en-US" sz="1600" dirty="0"/>
                    </a:p>
                  </a:txBody>
                  <a:tcPr/>
                </a:tc>
                <a:tc>
                  <a:txBody>
                    <a:bodyPr/>
                    <a:lstStyle/>
                    <a:p>
                      <a:r>
                        <a:rPr lang="en-US" sz="1600" dirty="0" smtClean="0"/>
                        <a:t>0.84</a:t>
                      </a:r>
                      <a:endParaRPr lang="en-US" sz="1600" dirty="0"/>
                    </a:p>
                  </a:txBody>
                  <a:tcPr/>
                </a:tc>
                <a:tc>
                  <a:txBody>
                    <a:bodyPr/>
                    <a:lstStyle/>
                    <a:p>
                      <a:r>
                        <a:rPr lang="en-US" sz="1600" dirty="0" smtClean="0"/>
                        <a:t>0.70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Q49 - My teachers have materials and activities planned and prepared for each class period.</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51.46%</a:t>
                      </a:r>
                      <a:endParaRPr lang="en-US" sz="1600" dirty="0"/>
                    </a:p>
                  </a:txBody>
                  <a:tcPr/>
                </a:tc>
                <a:tc>
                  <a:txBody>
                    <a:bodyPr/>
                    <a:lstStyle/>
                    <a:p>
                      <a:r>
                        <a:rPr lang="en-US" sz="1600" dirty="0" smtClean="0"/>
                        <a:t>106</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35.44%</a:t>
                      </a:r>
                      <a:endParaRPr lang="en-US" sz="1600" dirty="0"/>
                    </a:p>
                  </a:txBody>
                  <a:tcPr/>
                </a:tc>
                <a:tc>
                  <a:txBody>
                    <a:bodyPr/>
                    <a:lstStyle/>
                    <a:p>
                      <a:r>
                        <a:rPr lang="en-US" sz="1600" dirty="0" smtClean="0"/>
                        <a:t>73</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9.22%</a:t>
                      </a:r>
                      <a:endParaRPr lang="en-US" sz="1600" dirty="0"/>
                    </a:p>
                  </a:txBody>
                  <a:tcPr/>
                </a:tc>
                <a:tc>
                  <a:txBody>
                    <a:bodyPr/>
                    <a:lstStyle/>
                    <a:p>
                      <a:r>
                        <a:rPr lang="en-US" sz="1600" dirty="0" smtClean="0"/>
                        <a:t>19</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2.91%</a:t>
                      </a:r>
                      <a:endParaRPr lang="en-US" sz="1600" dirty="0"/>
                    </a:p>
                  </a:txBody>
                  <a:tcPr/>
                </a:tc>
                <a:tc>
                  <a:txBody>
                    <a:bodyPr/>
                    <a:lstStyle/>
                    <a:p>
                      <a:r>
                        <a:rPr lang="en-US" sz="1600" dirty="0" smtClean="0"/>
                        <a:t>6</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0.97%</a:t>
                      </a:r>
                      <a:endParaRPr lang="en-US" sz="1600" dirty="0"/>
                    </a:p>
                  </a:txBody>
                  <a:tcPr/>
                </a:tc>
                <a:tc>
                  <a:txBody>
                    <a:bodyPr/>
                    <a:lstStyle/>
                    <a:p>
                      <a:r>
                        <a:rPr lang="en-US" sz="1600" dirty="0" smtClean="0"/>
                        <a:t>2</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Q50 - My teachers know their subject matter well.</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Q4 - All students are treated fairly.</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Q50 - My teachers know their subject matter well.</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My teachers know their subject matter well.</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6.75</a:t>
                      </a:r>
                      <a:endParaRPr lang="en-US" sz="1600" dirty="0"/>
                    </a:p>
                  </a:txBody>
                  <a:tcPr/>
                </a:tc>
                <a:tc>
                  <a:txBody>
                    <a:bodyPr/>
                    <a:lstStyle/>
                    <a:p>
                      <a:r>
                        <a:rPr lang="en-US" sz="1600" dirty="0" smtClean="0"/>
                        <a:t>0.94</a:t>
                      </a:r>
                      <a:endParaRPr lang="en-US" sz="1600" dirty="0"/>
                    </a:p>
                  </a:txBody>
                  <a:tcPr/>
                </a:tc>
                <a:tc>
                  <a:txBody>
                    <a:bodyPr/>
                    <a:lstStyle/>
                    <a:p>
                      <a:r>
                        <a:rPr lang="en-US" sz="1600" dirty="0" smtClean="0"/>
                        <a:t>0.89</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Q50 - My teachers know their subject matter well.</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51.46%</a:t>
                      </a:r>
                      <a:endParaRPr lang="en-US" sz="1600" dirty="0"/>
                    </a:p>
                  </a:txBody>
                  <a:tcPr/>
                </a:tc>
                <a:tc>
                  <a:txBody>
                    <a:bodyPr/>
                    <a:lstStyle/>
                    <a:p>
                      <a:r>
                        <a:rPr lang="en-US" sz="1600" dirty="0" smtClean="0"/>
                        <a:t>106</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30.58%</a:t>
                      </a:r>
                      <a:endParaRPr lang="en-US" sz="1600" dirty="0"/>
                    </a:p>
                  </a:txBody>
                  <a:tcPr/>
                </a:tc>
                <a:tc>
                  <a:txBody>
                    <a:bodyPr/>
                    <a:lstStyle/>
                    <a:p>
                      <a:r>
                        <a:rPr lang="en-US" sz="1600" dirty="0" smtClean="0"/>
                        <a:t>63</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10.19%</a:t>
                      </a:r>
                      <a:endParaRPr lang="en-US" sz="1600" dirty="0"/>
                    </a:p>
                  </a:txBody>
                  <a:tcPr/>
                </a:tc>
                <a:tc>
                  <a:txBody>
                    <a:bodyPr/>
                    <a:lstStyle/>
                    <a:p>
                      <a:r>
                        <a:rPr lang="en-US" sz="1600" dirty="0" smtClean="0"/>
                        <a:t>21</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7.28%</a:t>
                      </a:r>
                      <a:endParaRPr lang="en-US" sz="1600" dirty="0"/>
                    </a:p>
                  </a:txBody>
                  <a:tcPr/>
                </a:tc>
                <a:tc>
                  <a:txBody>
                    <a:bodyPr/>
                    <a:lstStyle/>
                    <a:p>
                      <a:r>
                        <a:rPr lang="en-US" sz="1600" dirty="0" smtClean="0"/>
                        <a:t>15</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0.49%</a:t>
                      </a:r>
                      <a:endParaRPr lang="en-US" sz="1600" dirty="0"/>
                    </a:p>
                  </a:txBody>
                  <a:tcPr/>
                </a:tc>
                <a:tc>
                  <a:txBody>
                    <a:bodyPr/>
                    <a:lstStyle/>
                    <a:p>
                      <a:r>
                        <a:rPr lang="en-US" sz="1600" dirty="0" smtClean="0"/>
                        <a:t>1</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206</a:t>
                      </a:r>
                      <a:endParaRPr lang="en-US" sz="1600" dirty="0"/>
                    </a:p>
                  </a:txBody>
                  <a:tcPr/>
                </a:tc>
              </a:tr>
            </a:tbl>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Q43 - Overall, my teachers do a good job of incorporating technology into their lessons.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Q43 - Overall, my teachers do a good job of incorporating technology into their lessons.</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Overall, my
teachers do a good job of incorporating technology into their lessons.</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7.01</a:t>
                      </a:r>
                      <a:endParaRPr lang="en-US" sz="1600" dirty="0"/>
                    </a:p>
                  </a:txBody>
                  <a:tcPr/>
                </a:tc>
                <a:tc>
                  <a:txBody>
                    <a:bodyPr/>
                    <a:lstStyle/>
                    <a:p>
                      <a:r>
                        <a:rPr lang="en-US" sz="1600" dirty="0" smtClean="0"/>
                        <a:t>0.97</a:t>
                      </a:r>
                      <a:endParaRPr lang="en-US" sz="1600" dirty="0"/>
                    </a:p>
                  </a:txBody>
                  <a:tcPr/>
                </a:tc>
                <a:tc>
                  <a:txBody>
                    <a:bodyPr/>
                    <a:lstStyle/>
                    <a:p>
                      <a:r>
                        <a:rPr lang="en-US" sz="1600" dirty="0" smtClean="0"/>
                        <a:t>0.94</a:t>
                      </a:r>
                      <a:endParaRPr lang="en-US" sz="1600" dirty="0"/>
                    </a:p>
                  </a:txBody>
                  <a:tcPr/>
                </a:tc>
                <a:tc>
                  <a:txBody>
                    <a:bodyPr/>
                    <a:lstStyle/>
                    <a:p>
                      <a:r>
                        <a:rPr lang="en-US" sz="1600" dirty="0" smtClean="0"/>
                        <a:t>208</a:t>
                      </a:r>
                      <a:endParaRPr lang="en-US" sz="1600" dirty="0"/>
                    </a:p>
                  </a:txBody>
                  <a:tcPr/>
                </a:tc>
              </a:tr>
            </a:tbl>
          </a:graphicData>
        </a:graphic>
      </p:graphicFrame>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Q43 - Overall, my teachers do a good job of incorporating technology into their lessons.</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33.17%</a:t>
                      </a:r>
                      <a:endParaRPr lang="en-US" sz="1600" dirty="0"/>
                    </a:p>
                  </a:txBody>
                  <a:tcPr/>
                </a:tc>
                <a:tc>
                  <a:txBody>
                    <a:bodyPr/>
                    <a:lstStyle/>
                    <a:p>
                      <a:r>
                        <a:rPr lang="en-US" sz="1600" dirty="0" smtClean="0"/>
                        <a:t>69</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43.27%</a:t>
                      </a:r>
                      <a:endParaRPr lang="en-US" sz="1600" dirty="0"/>
                    </a:p>
                  </a:txBody>
                  <a:tcPr/>
                </a:tc>
                <a:tc>
                  <a:txBody>
                    <a:bodyPr/>
                    <a:lstStyle/>
                    <a:p>
                      <a:r>
                        <a:rPr lang="en-US" sz="1600" dirty="0" smtClean="0"/>
                        <a:t>90</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14.42%</a:t>
                      </a:r>
                      <a:endParaRPr lang="en-US" sz="1600" dirty="0"/>
                    </a:p>
                  </a:txBody>
                  <a:tcPr/>
                </a:tc>
                <a:tc>
                  <a:txBody>
                    <a:bodyPr/>
                    <a:lstStyle/>
                    <a:p>
                      <a:r>
                        <a:rPr lang="en-US" sz="1600" dirty="0" smtClean="0"/>
                        <a:t>30</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7.21%</a:t>
                      </a:r>
                      <a:endParaRPr lang="en-US" sz="1600" dirty="0"/>
                    </a:p>
                  </a:txBody>
                  <a:tcPr/>
                </a:tc>
                <a:tc>
                  <a:txBody>
                    <a:bodyPr/>
                    <a:lstStyle/>
                    <a:p>
                      <a:r>
                        <a:rPr lang="en-US" sz="1600" dirty="0" smtClean="0"/>
                        <a:t>15</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1.92%</a:t>
                      </a:r>
                      <a:endParaRPr lang="en-US" sz="1600" dirty="0"/>
                    </a:p>
                  </a:txBody>
                  <a:tcPr/>
                </a:tc>
                <a:tc>
                  <a:txBody>
                    <a:bodyPr/>
                    <a:lstStyle/>
                    <a:p>
                      <a:r>
                        <a:rPr lang="en-US" sz="1600" dirty="0" smtClean="0"/>
                        <a:t>4</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208</a:t>
                      </a:r>
                      <a:endParaRPr lang="en-US" sz="1600" dirty="0"/>
                    </a:p>
                  </a:txBody>
                  <a:tcPr/>
                </a:tc>
              </a:tr>
            </a:tbl>
          </a:graphicData>
        </a:graphic>
      </p:graphicFrame>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Q42 - My teachers provide opportunities to use technology in the classroom, when appropriate.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Q42 - My teachers provide opportunities to use technology in the classroom, when appropriate.</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My teachers provide opportunities to use technology in the classroom, when appropriate.</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6.80</a:t>
                      </a:r>
                      <a:endParaRPr lang="en-US" sz="1600" dirty="0"/>
                    </a:p>
                  </a:txBody>
                  <a:tcPr/>
                </a:tc>
                <a:tc>
                  <a:txBody>
                    <a:bodyPr/>
                    <a:lstStyle/>
                    <a:p>
                      <a:r>
                        <a:rPr lang="en-US" sz="1600" dirty="0" smtClean="0"/>
                        <a:t>0.87</a:t>
                      </a:r>
                      <a:endParaRPr lang="en-US" sz="1600" dirty="0"/>
                    </a:p>
                  </a:txBody>
                  <a:tcPr/>
                </a:tc>
                <a:tc>
                  <a:txBody>
                    <a:bodyPr/>
                    <a:lstStyle/>
                    <a:p>
                      <a:r>
                        <a:rPr lang="en-US" sz="1600" dirty="0" smtClean="0"/>
                        <a:t>0.75</a:t>
                      </a:r>
                      <a:endParaRPr lang="en-US" sz="1600" dirty="0"/>
                    </a:p>
                  </a:txBody>
                  <a:tcPr/>
                </a:tc>
                <a:tc>
                  <a:txBody>
                    <a:bodyPr/>
                    <a:lstStyle/>
                    <a:p>
                      <a:r>
                        <a:rPr lang="en-US" sz="1600" dirty="0" smtClean="0"/>
                        <a:t>205</a:t>
                      </a:r>
                      <a:endParaRPr lang="en-US" sz="1600" dirty="0"/>
                    </a:p>
                  </a:txBody>
                  <a:tcPr/>
                </a:tc>
              </a:tr>
            </a:tbl>
          </a:graphicData>
        </a:graphic>
      </p:graphicFrame>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Q42 - My teachers provide opportunities to use technology in the classroom, when appropriate.</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42.44%</a:t>
                      </a:r>
                      <a:endParaRPr lang="en-US" sz="1600" dirty="0"/>
                    </a:p>
                  </a:txBody>
                  <a:tcPr/>
                </a:tc>
                <a:tc>
                  <a:txBody>
                    <a:bodyPr/>
                    <a:lstStyle/>
                    <a:p>
                      <a:r>
                        <a:rPr lang="en-US" sz="1600" dirty="0" smtClean="0"/>
                        <a:t>87</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40.49%</a:t>
                      </a:r>
                      <a:endParaRPr lang="en-US" sz="1600" dirty="0"/>
                    </a:p>
                  </a:txBody>
                  <a:tcPr/>
                </a:tc>
                <a:tc>
                  <a:txBody>
                    <a:bodyPr/>
                    <a:lstStyle/>
                    <a:p>
                      <a:r>
                        <a:rPr lang="en-US" sz="1600" dirty="0" smtClean="0"/>
                        <a:t>83</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12.20%</a:t>
                      </a:r>
                      <a:endParaRPr lang="en-US" sz="1600" dirty="0"/>
                    </a:p>
                  </a:txBody>
                  <a:tcPr/>
                </a:tc>
                <a:tc>
                  <a:txBody>
                    <a:bodyPr/>
                    <a:lstStyle/>
                    <a:p>
                      <a:r>
                        <a:rPr lang="en-US" sz="1600" dirty="0" smtClean="0"/>
                        <a:t>25</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3.90%</a:t>
                      </a:r>
                      <a:endParaRPr lang="en-US" sz="1600" dirty="0"/>
                    </a:p>
                  </a:txBody>
                  <a:tcPr/>
                </a:tc>
                <a:tc>
                  <a:txBody>
                    <a:bodyPr/>
                    <a:lstStyle/>
                    <a:p>
                      <a:r>
                        <a:rPr lang="en-US" sz="1600" dirty="0" smtClean="0"/>
                        <a:t>8</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0.98%</a:t>
                      </a:r>
                      <a:endParaRPr lang="en-US" sz="1600" dirty="0"/>
                    </a:p>
                  </a:txBody>
                  <a:tcPr/>
                </a:tc>
                <a:tc>
                  <a:txBody>
                    <a:bodyPr/>
                    <a:lstStyle/>
                    <a:p>
                      <a:r>
                        <a:rPr lang="en-US" sz="1600" dirty="0" smtClean="0"/>
                        <a:t>2</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205</a:t>
                      </a:r>
                      <a:endParaRPr lang="en-US" sz="1600" dirty="0"/>
                    </a:p>
                  </a:txBody>
                  <a:tcPr/>
                </a:tc>
              </a:tr>
            </a:tbl>
          </a:graphicData>
        </a:graphic>
      </p:graphicFrame>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Q52 - My school offers an adequate number of electives from which I can choose.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Q52 - My school offers an adequate number of electives from which I can choose.</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My school offers an adequate number of electives from which I can choose.</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8.31</a:t>
                      </a:r>
                      <a:endParaRPr lang="en-US" sz="1600" dirty="0"/>
                    </a:p>
                  </a:txBody>
                  <a:tcPr/>
                </a:tc>
                <a:tc>
                  <a:txBody>
                    <a:bodyPr/>
                    <a:lstStyle/>
                    <a:p>
                      <a:r>
                        <a:rPr lang="en-US" sz="1600" dirty="0" smtClean="0"/>
                        <a:t>1.32</a:t>
                      </a:r>
                      <a:endParaRPr lang="en-US" sz="1600" dirty="0"/>
                    </a:p>
                  </a:txBody>
                  <a:tcPr/>
                </a:tc>
                <a:tc>
                  <a:txBody>
                    <a:bodyPr/>
                    <a:lstStyle/>
                    <a:p>
                      <a:r>
                        <a:rPr lang="en-US" sz="1600" dirty="0" smtClean="0"/>
                        <a:t>1.75</a:t>
                      </a:r>
                      <a:endParaRPr lang="en-US" sz="1600" dirty="0"/>
                    </a:p>
                  </a:txBody>
                  <a:tcPr/>
                </a:tc>
                <a:tc>
                  <a:txBody>
                    <a:bodyPr/>
                    <a:lstStyle/>
                    <a:p>
                      <a:r>
                        <a:rPr lang="en-US" sz="1600" dirty="0" smtClean="0"/>
                        <a:t>203</a:t>
                      </a:r>
                      <a:endParaRPr lang="en-US" sz="1600" dirty="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Q4 - All students are treated fairly.</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11.96%</a:t>
                      </a:r>
                      <a:endParaRPr lang="en-US" sz="1600" dirty="0"/>
                    </a:p>
                  </a:txBody>
                  <a:tcPr/>
                </a:tc>
                <a:tc>
                  <a:txBody>
                    <a:bodyPr/>
                    <a:lstStyle/>
                    <a:p>
                      <a:r>
                        <a:rPr lang="en-US" sz="1600" dirty="0" smtClean="0"/>
                        <a:t>25</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24.88%</a:t>
                      </a:r>
                      <a:endParaRPr lang="en-US" sz="1600" dirty="0"/>
                    </a:p>
                  </a:txBody>
                  <a:tcPr/>
                </a:tc>
                <a:tc>
                  <a:txBody>
                    <a:bodyPr/>
                    <a:lstStyle/>
                    <a:p>
                      <a:r>
                        <a:rPr lang="en-US" sz="1600" dirty="0" smtClean="0"/>
                        <a:t>52</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18.18%</a:t>
                      </a:r>
                      <a:endParaRPr lang="en-US" sz="1600" dirty="0"/>
                    </a:p>
                  </a:txBody>
                  <a:tcPr/>
                </a:tc>
                <a:tc>
                  <a:txBody>
                    <a:bodyPr/>
                    <a:lstStyle/>
                    <a:p>
                      <a:r>
                        <a:rPr lang="en-US" sz="1600" dirty="0" smtClean="0"/>
                        <a:t>38</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27.75%</a:t>
                      </a:r>
                      <a:endParaRPr lang="en-US" sz="1600" dirty="0"/>
                    </a:p>
                  </a:txBody>
                  <a:tcPr/>
                </a:tc>
                <a:tc>
                  <a:txBody>
                    <a:bodyPr/>
                    <a:lstStyle/>
                    <a:p>
                      <a:r>
                        <a:rPr lang="en-US" sz="1600" dirty="0" smtClean="0"/>
                        <a:t>58</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17.22%</a:t>
                      </a:r>
                      <a:endParaRPr lang="en-US" sz="1600" dirty="0"/>
                    </a:p>
                  </a:txBody>
                  <a:tcPr/>
                </a:tc>
                <a:tc>
                  <a:txBody>
                    <a:bodyPr/>
                    <a:lstStyle/>
                    <a:p>
                      <a:r>
                        <a:rPr lang="en-US" sz="1600" dirty="0" smtClean="0"/>
                        <a:t>36</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209</a:t>
                      </a:r>
                      <a:endParaRPr lang="en-US" sz="1600" dirty="0"/>
                    </a:p>
                  </a:txBody>
                  <a:tcPr/>
                </a:tc>
              </a:tr>
            </a:tbl>
          </a:graphicData>
        </a:graphic>
      </p:graphicFrame>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Q52 - My school offers an adequate number of electives from which I can choose.</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9.36%</a:t>
                      </a:r>
                      <a:endParaRPr lang="en-US" sz="1600" dirty="0"/>
                    </a:p>
                  </a:txBody>
                  <a:tcPr/>
                </a:tc>
                <a:tc>
                  <a:txBody>
                    <a:bodyPr/>
                    <a:lstStyle/>
                    <a:p>
                      <a:r>
                        <a:rPr lang="en-US" sz="1600" dirty="0" smtClean="0"/>
                        <a:t>19</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24.14%</a:t>
                      </a:r>
                      <a:endParaRPr lang="en-US" sz="1600" dirty="0"/>
                    </a:p>
                  </a:txBody>
                  <a:tcPr/>
                </a:tc>
                <a:tc>
                  <a:txBody>
                    <a:bodyPr/>
                    <a:lstStyle/>
                    <a:p>
                      <a:r>
                        <a:rPr lang="en-US" sz="1600" dirty="0" smtClean="0"/>
                        <a:t>49</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17.73%</a:t>
                      </a:r>
                      <a:endParaRPr lang="en-US" sz="1600" dirty="0"/>
                    </a:p>
                  </a:txBody>
                  <a:tcPr/>
                </a:tc>
                <a:tc>
                  <a:txBody>
                    <a:bodyPr/>
                    <a:lstStyle/>
                    <a:p>
                      <a:r>
                        <a:rPr lang="en-US" sz="1600" dirty="0" smtClean="0"/>
                        <a:t>36</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24.14%</a:t>
                      </a:r>
                      <a:endParaRPr lang="en-US" sz="1600" dirty="0"/>
                    </a:p>
                  </a:txBody>
                  <a:tcPr/>
                </a:tc>
                <a:tc>
                  <a:txBody>
                    <a:bodyPr/>
                    <a:lstStyle/>
                    <a:p>
                      <a:r>
                        <a:rPr lang="en-US" sz="1600" dirty="0" smtClean="0"/>
                        <a:t>49</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24.63%</a:t>
                      </a:r>
                      <a:endParaRPr lang="en-US" sz="1600" dirty="0"/>
                    </a:p>
                  </a:txBody>
                  <a:tcPr/>
                </a:tc>
                <a:tc>
                  <a:txBody>
                    <a:bodyPr/>
                    <a:lstStyle/>
                    <a:p>
                      <a:r>
                        <a:rPr lang="en-US" sz="1600" dirty="0" smtClean="0"/>
                        <a:t>50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203</a:t>
                      </a:r>
                      <a:endParaRPr lang="en-US" sz="1600" dirty="0"/>
                    </a:p>
                  </a:txBody>
                  <a:tcPr/>
                </a:tc>
              </a:tr>
            </a:tbl>
          </a:graphicData>
        </a:graphic>
      </p:graphicFrame>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Q51 - I am being prepared well for my future academically.</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Q51 - I am being prepared well for my future academically.</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I am being prepared well for my future academically.</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7.45</a:t>
                      </a:r>
                      <a:endParaRPr lang="en-US" sz="1600" dirty="0"/>
                    </a:p>
                  </a:txBody>
                  <a:tcPr/>
                </a:tc>
                <a:tc>
                  <a:txBody>
                    <a:bodyPr/>
                    <a:lstStyle/>
                    <a:p>
                      <a:r>
                        <a:rPr lang="en-US" sz="1600" dirty="0" smtClean="0"/>
                        <a:t>1.14</a:t>
                      </a:r>
                      <a:endParaRPr lang="en-US" sz="1600" dirty="0"/>
                    </a:p>
                  </a:txBody>
                  <a:tcPr/>
                </a:tc>
                <a:tc>
                  <a:txBody>
                    <a:bodyPr/>
                    <a:lstStyle/>
                    <a:p>
                      <a:r>
                        <a:rPr lang="en-US" sz="1600" dirty="0" smtClean="0"/>
                        <a:t>1.30</a:t>
                      </a:r>
                      <a:endParaRPr lang="en-US" sz="1600" dirty="0"/>
                    </a:p>
                  </a:txBody>
                  <a:tcPr/>
                </a:tc>
                <a:tc>
                  <a:txBody>
                    <a:bodyPr/>
                    <a:lstStyle/>
                    <a:p>
                      <a:r>
                        <a:rPr lang="en-US" sz="1600" dirty="0" smtClean="0"/>
                        <a:t>207</a:t>
                      </a:r>
                      <a:endParaRPr lang="en-US" sz="1600" dirty="0"/>
                    </a:p>
                  </a:txBody>
                  <a:tcPr/>
                </a:tc>
              </a:tr>
            </a:tbl>
          </a:graphicData>
        </a:graphic>
      </p:graphicFrame>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Q51 - I am being prepared well for my future academically.</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20.77%</a:t>
                      </a:r>
                      <a:endParaRPr lang="en-US" sz="1600" dirty="0"/>
                    </a:p>
                  </a:txBody>
                  <a:tcPr/>
                </a:tc>
                <a:tc>
                  <a:txBody>
                    <a:bodyPr/>
                    <a:lstStyle/>
                    <a:p>
                      <a:r>
                        <a:rPr lang="en-US" sz="1600" dirty="0" smtClean="0"/>
                        <a:t>43</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38.65%</a:t>
                      </a:r>
                      <a:endParaRPr lang="en-US" sz="1600" dirty="0"/>
                    </a:p>
                  </a:txBody>
                  <a:tcPr/>
                </a:tc>
                <a:tc>
                  <a:txBody>
                    <a:bodyPr/>
                    <a:lstStyle/>
                    <a:p>
                      <a:r>
                        <a:rPr lang="en-US" sz="1600" dirty="0" smtClean="0"/>
                        <a:t>80</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22.22%</a:t>
                      </a:r>
                      <a:endParaRPr lang="en-US" sz="1600" dirty="0"/>
                    </a:p>
                  </a:txBody>
                  <a:tcPr/>
                </a:tc>
                <a:tc>
                  <a:txBody>
                    <a:bodyPr/>
                    <a:lstStyle/>
                    <a:p>
                      <a:r>
                        <a:rPr lang="en-US" sz="1600" dirty="0" smtClean="0"/>
                        <a:t>46</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11.59%</a:t>
                      </a:r>
                      <a:endParaRPr lang="en-US" sz="1600" dirty="0"/>
                    </a:p>
                  </a:txBody>
                  <a:tcPr/>
                </a:tc>
                <a:tc>
                  <a:txBody>
                    <a:bodyPr/>
                    <a:lstStyle/>
                    <a:p>
                      <a:r>
                        <a:rPr lang="en-US" sz="1600" dirty="0" smtClean="0"/>
                        <a:t>24</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6.76%</a:t>
                      </a:r>
                      <a:endParaRPr lang="en-US" sz="1600" dirty="0"/>
                    </a:p>
                  </a:txBody>
                  <a:tcPr/>
                </a:tc>
                <a:tc>
                  <a:txBody>
                    <a:bodyPr/>
                    <a:lstStyle/>
                    <a:p>
                      <a:r>
                        <a:rPr lang="en-US" sz="1600" dirty="0" smtClean="0"/>
                        <a:t>14</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207</a:t>
                      </a:r>
                      <a:endParaRPr lang="en-US" sz="1600" dirty="0"/>
                    </a:p>
                  </a:txBody>
                  <a:tcPr/>
                </a:tc>
              </a:tr>
            </a:tbl>
          </a:graphicData>
        </a:graphic>
      </p:graphicFrame>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Q53 - My educational experience at MCS is preparing me to be a responsible, self-disciplined adult.</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Q53 - My educational experience at MCS is preparing me to be a responsible, self-disciplined adult.</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My educational experience at MCS is preparing me to be a responsible, self-disciplined adult.</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7.40</a:t>
                      </a:r>
                      <a:endParaRPr lang="en-US" sz="1600" dirty="0"/>
                    </a:p>
                  </a:txBody>
                  <a:tcPr/>
                </a:tc>
                <a:tc>
                  <a:txBody>
                    <a:bodyPr/>
                    <a:lstStyle/>
                    <a:p>
                      <a:r>
                        <a:rPr lang="en-US" sz="1600" dirty="0" smtClean="0"/>
                        <a:t>1.18</a:t>
                      </a:r>
                      <a:endParaRPr lang="en-US" sz="1600" dirty="0"/>
                    </a:p>
                  </a:txBody>
                  <a:tcPr/>
                </a:tc>
                <a:tc>
                  <a:txBody>
                    <a:bodyPr/>
                    <a:lstStyle/>
                    <a:p>
                      <a:r>
                        <a:rPr lang="en-US" sz="1600" dirty="0" smtClean="0"/>
                        <a:t>1.40</a:t>
                      </a:r>
                      <a:endParaRPr lang="en-US" sz="1600" dirty="0"/>
                    </a:p>
                  </a:txBody>
                  <a:tcPr/>
                </a:tc>
                <a:tc>
                  <a:txBody>
                    <a:bodyPr/>
                    <a:lstStyle/>
                    <a:p>
                      <a:r>
                        <a:rPr lang="en-US" sz="1600" dirty="0" smtClean="0"/>
                        <a:t>205</a:t>
                      </a:r>
                      <a:endParaRPr lang="en-US" sz="1600" dirty="0"/>
                    </a:p>
                  </a:txBody>
                  <a:tcPr/>
                </a:tc>
              </a:tr>
            </a:tbl>
          </a:graphicData>
        </a:graphic>
      </p:graphicFrame>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Q53 - My educational experience at MCS is preparing me to be a responsible, self-disciplined adult.</a:t>
            </a:r>
            <a:endParaRPr lang="en-US" sz="16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23.90%</a:t>
                      </a:r>
                      <a:endParaRPr lang="en-US" sz="1600" dirty="0"/>
                    </a:p>
                  </a:txBody>
                  <a:tcPr/>
                </a:tc>
                <a:tc>
                  <a:txBody>
                    <a:bodyPr/>
                    <a:lstStyle/>
                    <a:p>
                      <a:r>
                        <a:rPr lang="en-US" sz="1600" dirty="0" smtClean="0"/>
                        <a:t>49</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37.56%</a:t>
                      </a:r>
                      <a:endParaRPr lang="en-US" sz="1600" dirty="0"/>
                    </a:p>
                  </a:txBody>
                  <a:tcPr/>
                </a:tc>
                <a:tc>
                  <a:txBody>
                    <a:bodyPr/>
                    <a:lstStyle/>
                    <a:p>
                      <a:r>
                        <a:rPr lang="en-US" sz="1600" dirty="0" smtClean="0"/>
                        <a:t>77</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20.98%</a:t>
                      </a:r>
                      <a:endParaRPr lang="en-US" sz="1600" dirty="0"/>
                    </a:p>
                  </a:txBody>
                  <a:tcPr/>
                </a:tc>
                <a:tc>
                  <a:txBody>
                    <a:bodyPr/>
                    <a:lstStyle/>
                    <a:p>
                      <a:r>
                        <a:rPr lang="en-US" sz="1600" dirty="0" smtClean="0"/>
                        <a:t>43</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9.27%</a:t>
                      </a:r>
                      <a:endParaRPr lang="en-US" sz="1600" dirty="0"/>
                    </a:p>
                  </a:txBody>
                  <a:tcPr/>
                </a:tc>
                <a:tc>
                  <a:txBody>
                    <a:bodyPr/>
                    <a:lstStyle/>
                    <a:p>
                      <a:r>
                        <a:rPr lang="en-US" sz="1600" dirty="0" smtClean="0"/>
                        <a:t>19</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8.29%</a:t>
                      </a:r>
                      <a:endParaRPr lang="en-US" sz="1600" dirty="0"/>
                    </a:p>
                  </a:txBody>
                  <a:tcPr/>
                </a:tc>
                <a:tc>
                  <a:txBody>
                    <a:bodyPr/>
                    <a:lstStyle/>
                    <a:p>
                      <a:r>
                        <a:rPr lang="en-US" sz="1600" dirty="0" smtClean="0"/>
                        <a:t>17</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205</a:t>
                      </a:r>
                      <a:endParaRPr lang="en-US" sz="1600" dirty="0"/>
                    </a:p>
                  </a:txBody>
                  <a:tcPr/>
                </a:tc>
              </a:tr>
            </a:tbl>
          </a:graphicData>
        </a:graphic>
      </p:graphicFrame>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Q44 - Faculty, staff and administrators are Christian role models for me.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Q44 - Faculty, staff and administrators are Christian role models for me.</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Faculty, staff and administrators are Christian role models for me.</a:t>
                      </a:r>
                      <a:endParaRPr lang="en-US" sz="1600" dirty="0"/>
                    </a:p>
                  </a:txBody>
                  <a:tcPr/>
                </a:tc>
                <a:tc>
                  <a:txBody>
                    <a:bodyPr/>
                    <a:lstStyle/>
                    <a:p>
                      <a:r>
                        <a:rPr lang="en-US" sz="1600" dirty="0" smtClean="0"/>
                        <a:t>6.00</a:t>
                      </a:r>
                      <a:endParaRPr lang="en-US" sz="1600" dirty="0"/>
                    </a:p>
                  </a:txBody>
                  <a:tcPr/>
                </a:tc>
                <a:tc>
                  <a:txBody>
                    <a:bodyPr/>
                    <a:lstStyle/>
                    <a:p>
                      <a:r>
                        <a:rPr lang="en-US" sz="1600" dirty="0" smtClean="0"/>
                        <a:t>10.00</a:t>
                      </a:r>
                      <a:endParaRPr lang="en-US" sz="1600" dirty="0"/>
                    </a:p>
                  </a:txBody>
                  <a:tcPr/>
                </a:tc>
                <a:tc>
                  <a:txBody>
                    <a:bodyPr/>
                    <a:lstStyle/>
                    <a:p>
                      <a:r>
                        <a:rPr lang="en-US" sz="1600" dirty="0" smtClean="0"/>
                        <a:t>7.03</a:t>
                      </a:r>
                      <a:endParaRPr lang="en-US" sz="1600" dirty="0"/>
                    </a:p>
                  </a:txBody>
                  <a:tcPr/>
                </a:tc>
                <a:tc>
                  <a:txBody>
                    <a:bodyPr/>
                    <a:lstStyle/>
                    <a:p>
                      <a:r>
                        <a:rPr lang="en-US" sz="1600" dirty="0" smtClean="0"/>
                        <a:t>1.08</a:t>
                      </a:r>
                      <a:endParaRPr lang="en-US" sz="1600" dirty="0"/>
                    </a:p>
                  </a:txBody>
                  <a:tcPr/>
                </a:tc>
                <a:tc>
                  <a:txBody>
                    <a:bodyPr/>
                    <a:lstStyle/>
                    <a:p>
                      <a:r>
                        <a:rPr lang="en-US" sz="1600" dirty="0" smtClean="0"/>
                        <a:t>1.17</a:t>
                      </a:r>
                      <a:endParaRPr lang="en-US" sz="1600" dirty="0"/>
                    </a:p>
                  </a:txBody>
                  <a:tcPr/>
                </a:tc>
                <a:tc>
                  <a:txBody>
                    <a:bodyPr/>
                    <a:lstStyle/>
                    <a:p>
                      <a:r>
                        <a:rPr lang="en-US" sz="1600" dirty="0" smtClean="0"/>
                        <a:t>203</a:t>
                      </a:r>
                      <a:endParaRPr lang="en-US" sz="1600" dirty="0"/>
                    </a:p>
                  </a:txBody>
                  <a:tcPr/>
                </a:tc>
              </a:tr>
            </a:tbl>
          </a:graphicData>
        </a:graphic>
      </p:graphicFrame>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Q44 - Faculty, staff and administrators are Christian role models for me.</a:t>
            </a: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38.42%</a:t>
                      </a:r>
                      <a:endParaRPr lang="en-US" sz="1600" dirty="0"/>
                    </a:p>
                  </a:txBody>
                  <a:tcPr/>
                </a:tc>
                <a:tc>
                  <a:txBody>
                    <a:bodyPr/>
                    <a:lstStyle/>
                    <a:p>
                      <a:r>
                        <a:rPr lang="en-US" sz="1600" dirty="0" smtClean="0"/>
                        <a:t>78</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35.96%</a:t>
                      </a:r>
                      <a:endParaRPr lang="en-US" sz="1600" dirty="0"/>
                    </a:p>
                  </a:txBody>
                  <a:tcPr/>
                </a:tc>
                <a:tc>
                  <a:txBody>
                    <a:bodyPr/>
                    <a:lstStyle/>
                    <a:p>
                      <a:r>
                        <a:rPr lang="en-US" sz="1600" dirty="0" smtClean="0"/>
                        <a:t>73</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12.81%</a:t>
                      </a:r>
                      <a:endParaRPr lang="en-US" sz="1600" dirty="0"/>
                    </a:p>
                  </a:txBody>
                  <a:tcPr/>
                </a:tc>
                <a:tc>
                  <a:txBody>
                    <a:bodyPr/>
                    <a:lstStyle/>
                    <a:p>
                      <a:r>
                        <a:rPr lang="en-US" sz="1600" dirty="0" smtClean="0"/>
                        <a:t>26</a:t>
                      </a:r>
                      <a:endParaRPr lang="en-US" sz="1600" dirty="0"/>
                    </a:p>
                  </a:txBody>
                  <a:tcPr/>
                </a:tc>
              </a:tr>
              <a:tr h="370840">
                <a:tc>
                  <a:txBody>
                    <a:bodyPr/>
                    <a:lstStyle/>
                    <a:p>
                      <a:r>
                        <a:rPr lang="en-US" sz="1600" dirty="0" smtClean="0"/>
                        <a:t>9</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9.85%</a:t>
                      </a:r>
                      <a:endParaRPr lang="en-US" sz="1600" dirty="0"/>
                    </a:p>
                  </a:txBody>
                  <a:tcPr/>
                </a:tc>
                <a:tc>
                  <a:txBody>
                    <a:bodyPr/>
                    <a:lstStyle/>
                    <a:p>
                      <a:r>
                        <a:rPr lang="en-US" sz="1600" dirty="0" smtClean="0"/>
                        <a:t>20</a:t>
                      </a:r>
                      <a:endParaRPr lang="en-US" sz="1600" dirty="0"/>
                    </a:p>
                  </a:txBody>
                  <a:tcPr/>
                </a:tc>
              </a:tr>
              <a:tr h="370840">
                <a:tc>
                  <a:txBody>
                    <a:bodyPr/>
                    <a:lstStyle/>
                    <a:p>
                      <a:r>
                        <a:rPr lang="en-US" sz="1600" dirty="0" smtClean="0"/>
                        <a:t>10</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2.96%</a:t>
                      </a:r>
                      <a:endParaRPr lang="en-US" sz="1600" dirty="0"/>
                    </a:p>
                  </a:txBody>
                  <a:tcPr/>
                </a:tc>
                <a:tc>
                  <a:txBody>
                    <a:bodyPr/>
                    <a:lstStyle/>
                    <a:p>
                      <a:r>
                        <a:rPr lang="en-US" sz="1600" dirty="0" smtClean="0"/>
                        <a:t>6</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203</a:t>
                      </a:r>
                      <a:endParaRPr lang="en-US" sz="1600" dirty="0"/>
                    </a:p>
                  </a:txBody>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MS P????"/>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MS P????"/>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16624</Words>
  <Application>Microsoft Office PowerPoint</Application>
  <PresentationFormat>On-screen Show (4:3)</PresentationFormat>
  <Paragraphs>1811</Paragraphs>
  <Slides>142</Slides>
  <Notes>0</Notes>
  <HiddenSlides>0</HiddenSlides>
  <MMClips>0</MMClips>
  <ScaleCrop>false</ScaleCrop>
  <HeadingPairs>
    <vt:vector size="4" baseType="variant">
      <vt:variant>
        <vt:lpstr>Theme</vt:lpstr>
      </vt:variant>
      <vt:variant>
        <vt:i4>1</vt:i4>
      </vt:variant>
      <vt:variant>
        <vt:lpstr>Slide Titles</vt:lpstr>
      </vt:variant>
      <vt:variant>
        <vt:i4>142</vt:i4>
      </vt:variant>
    </vt:vector>
  </HeadingPairs>
  <TitlesOfParts>
    <vt:vector size="14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Slide 112</vt:lpstr>
      <vt:lpstr>Slide 113</vt:lpstr>
      <vt:lpstr>Slide 114</vt:lpstr>
      <vt:lpstr>Slide 115</vt:lpstr>
      <vt:lpstr>Slide 116</vt:lpstr>
      <vt:lpstr>Slide 117</vt:lpstr>
      <vt:lpstr>Slide 118</vt:lpstr>
      <vt:lpstr>Slide 119</vt:lpstr>
      <vt:lpstr>Slide 120</vt:lpstr>
      <vt:lpstr>Slide 121</vt:lpstr>
      <vt:lpstr>Slide 122</vt:lpstr>
      <vt:lpstr>Slide 123</vt:lpstr>
      <vt:lpstr>Slide 124</vt:lpstr>
      <vt:lpstr>Slide 125</vt:lpstr>
      <vt:lpstr>Slide 126</vt:lpstr>
      <vt:lpstr>Slide 127</vt:lpstr>
      <vt:lpstr>Slide 128</vt:lpstr>
      <vt:lpstr>Slide 129</vt:lpstr>
      <vt:lpstr>Slide 130</vt:lpstr>
      <vt:lpstr>Slide 131</vt:lpstr>
      <vt:lpstr>Slide 132</vt:lpstr>
      <vt:lpstr>Slide 133</vt:lpstr>
      <vt:lpstr>Slide 134</vt:lpstr>
      <vt:lpstr>Slide 135</vt:lpstr>
      <vt:lpstr>Slide 136</vt:lpstr>
      <vt:lpstr>Slide 137</vt:lpstr>
      <vt:lpstr>Slide 138</vt:lpstr>
      <vt:lpstr>Slide 139</vt:lpstr>
      <vt:lpstr>Slide 140</vt:lpstr>
      <vt:lpstr>Slide 141</vt:lpstr>
      <vt:lpstr>Slide 142</vt:lpstr>
    </vt:vector>
  </TitlesOfParts>
  <Company>officegen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officegen</dc:creator>
  <cp:lastModifiedBy>kelly</cp:lastModifiedBy>
  <cp:revision>3</cp:revision>
  <dcterms:created xsi:type="dcterms:W3CDTF">2020-02-28T19:21:34Z</dcterms:created>
  <dcterms:modified xsi:type="dcterms:W3CDTF">2020-02-28T19:24:50Z</dcterms:modified>
</cp:coreProperties>
</file>